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4" r:id="rId4"/>
    <p:sldId id="265" r:id="rId5"/>
    <p:sldId id="272" r:id="rId6"/>
    <p:sldId id="273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74" r:id="rId16"/>
    <p:sldId id="283" r:id="rId17"/>
    <p:sldId id="284" r:id="rId18"/>
    <p:sldId id="285" r:id="rId1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11B6E0-57F7-E3A8-F2FF-AC425987B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6EA4B3-8959-95E1-2332-2E9EE85BA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7EC5DD-2680-8D5D-7B55-0BC18565B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C15579-CE29-2C09-8639-4E7FEE3EC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EFA7B5-69D8-0472-0270-EE7F51825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3607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42139C-1C96-201B-F007-DABF96E24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03AAA5-E1D2-8410-BB4B-7A2CB3BB9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E8792F-20F3-DE87-8310-A225858F8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348503-EFB5-7986-8227-D490D25A1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C8B155-1917-9AEF-DB43-BE8CB4E2F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7287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8DD3F3-C9E6-E04F-76B5-11785267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9F7D97-00EA-456C-2C8E-556205718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B5A38C-0E79-3B05-6106-E54CBCD73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630B89-583B-A94B-DA22-EE6C4D6A3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3F9969-4122-A08F-75BE-0F5E4E356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23797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DA5690-D334-E807-1148-0AE806702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D3C40F-510A-2B82-9F3B-D7E74E4774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923D26-AEE2-6B33-9D3F-D9E99FA0E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DD9408-1B4A-DBB2-43F2-69C77DD8B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048074-A390-7365-2442-641E2393B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925FB7-04F9-0E5C-65EE-4C16870E6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858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EDE73A-B942-FE43-3F03-FB2C5A21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596CDA-F968-D811-1D9B-0B5FE1B16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03D2935-FF54-4EB7-D0D3-7284646D4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797D687-5EFE-A736-A5BC-F3661AC297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E1F10F5-DB33-90A5-55FD-2A85205ABB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3BB25DE-AB36-5C9D-74DB-ACCB5EB1A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E3165AC-7A78-16BF-B6ED-898E7D1AF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6391640-EF66-EC3D-775B-3B40169AB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1354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8078DB-B0A9-B9E4-9929-00494D0F2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D0FC32-F5E6-E574-A849-FC969927A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10D03CC-C235-376E-7A37-34EE5CD77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5829547-7982-752C-12B9-D0092CF58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0595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E49C857-A316-1F74-EA48-D5785F9E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9EDBE4-DE5F-ED57-F869-06EE1CD38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96AF06-72C0-C655-F244-B38C35CE4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04050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178FCB-2F6B-BDE0-99D8-AE655C78C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450E65-A914-C5AF-D89A-AD16FAFA0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728050B-1A77-3671-DE78-806BB6D26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C1FEC9-10E3-3A10-F85E-BED48AA1F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A7837AC-373D-0120-79A2-482DC9CFC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EDB6B2E-7BCA-990E-9A92-16E235A92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7282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E7E087-AEAB-8D20-0851-FA1246B8F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BE69AC7-14C6-5897-037D-6F16768B1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47582B-EE21-0D0E-81A6-1756EB259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CC475D-E1EB-20F3-CEA8-8AC6EB8D3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682485-9C64-363C-58A7-FE38587A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3EBCEA-1BC2-AC49-F2D4-9AB1BDC7D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6170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446D24-85AA-E55E-3D8F-5E18886DA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45B550-6E4F-C159-2B3B-27D8ABFD8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B147A6-B4AC-07A8-67B2-DB464ADD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5DEA13-0C0F-04CF-A38D-BF8D900E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5D64E2-95DE-B15B-0401-FBA167577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678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674C3D-4C9D-BE8E-175C-72345804C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96F1EA-1942-3AA8-216B-3B9EE7492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F4D0F9-F042-B19D-D4E9-C2459E94A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2A32C5-BE45-63BD-7B39-044BDEF6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4BFD30-6D8D-49AC-76DF-C46F9C3EE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2028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79BE79C-2103-AD72-FE46-2B4D2E22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679598-2523-D97D-6E67-3530738BD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9779DD-6F78-B1F8-7B92-B620647DCC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A5127-358F-4995-BCFC-0372F957A465}" type="datetimeFigureOut">
              <a:rPr lang="es-CO" smtClean="0"/>
              <a:t>5/12/2023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60AF35-4A11-8A37-5D42-8EB9EBFFD3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2D33BB-8361-55F0-D310-70CF4A5E82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DF9F8-326D-40C9-8DBF-9DD4F7A79B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480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cerrito.funcrecer.com.co/index.php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9901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8;p2">
            <a:extLst>
              <a:ext uri="{FF2B5EF4-FFF2-40B4-BE49-F238E27FC236}">
                <a16:creationId xmlns:a16="http://schemas.microsoft.com/office/drawing/2014/main" id="{586E4681-7CCF-5E7D-F9EC-79D15031BDAD}"/>
              </a:ext>
            </a:extLst>
          </p:cNvPr>
          <p:cNvSpPr txBox="1"/>
          <p:nvPr/>
        </p:nvSpPr>
        <p:spPr>
          <a:xfrm>
            <a:off x="-63909" y="959074"/>
            <a:ext cx="11661058" cy="139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dirty="0">
                <a:solidFill>
                  <a:srgbClr val="000000"/>
                </a:solidFill>
              </a:rPr>
              <a:t>PROYECTO </a:t>
            </a:r>
            <a:r>
              <a:rPr lang="es-MX" sz="4000" b="1" dirty="0">
                <a:solidFill>
                  <a:srgbClr val="000000"/>
                </a:solidFill>
              </a:rPr>
              <a:t>REACTIVACIÓN DEL ADULTO MAYOR CERRITEÑO</a:t>
            </a:r>
            <a:endParaRPr sz="4000" b="1" dirty="0">
              <a:solidFill>
                <a:srgbClr val="000000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CC15332-BCF9-D6F0-18A6-D90537BB8821}"/>
              </a:ext>
            </a:extLst>
          </p:cNvPr>
          <p:cNvSpPr txBox="1"/>
          <p:nvPr/>
        </p:nvSpPr>
        <p:spPr>
          <a:xfrm>
            <a:off x="176982" y="2801193"/>
            <a:ext cx="111792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CAPACITACIÓN TÉCNICA MODELO DE NEGOCIO EN CANVAS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1" name="Google Shape;88;p2">
            <a:extLst>
              <a:ext uri="{FF2B5EF4-FFF2-40B4-BE49-F238E27FC236}">
                <a16:creationId xmlns:a16="http://schemas.microsoft.com/office/drawing/2014/main" id="{3AE099D6-4C9A-F55E-D3CB-0BD420BF0600}"/>
              </a:ext>
            </a:extLst>
          </p:cNvPr>
          <p:cNvSpPr txBox="1"/>
          <p:nvPr/>
        </p:nvSpPr>
        <p:spPr>
          <a:xfrm>
            <a:off x="675170" y="4124632"/>
            <a:ext cx="10182900" cy="1007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Ing. Juan Felipe Córdoba, MBA</a:t>
            </a:r>
            <a:endParaRPr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44550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081905-3A64-48B5-2B7D-384F493AE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¿Qué es un modelo de negocio Canvas?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F8A2AE-4C64-0C0B-116E-8E2A02645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Es una representación gráfica de nuestra idea de negocio</a:t>
            </a:r>
          </a:p>
          <a:p>
            <a:r>
              <a:rPr lang="es-MX" dirty="0"/>
              <a:t>Nos ayuda a tomar mejores decisiones, a corregir posibles errores y a acercarnos al éxito </a:t>
            </a:r>
          </a:p>
          <a:p>
            <a:endParaRPr lang="es-MX" dirty="0"/>
          </a:p>
          <a:p>
            <a:pPr marL="0" indent="0">
              <a:buNone/>
            </a:pPr>
            <a:r>
              <a:rPr lang="es-MX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Beneficios:</a:t>
            </a:r>
            <a:endParaRPr lang="es-MX" sz="3600" dirty="0"/>
          </a:p>
          <a:p>
            <a:r>
              <a:rPr lang="es-MX" dirty="0"/>
              <a:t>Nos permite hacer cambios en la lógica de nuestro negocio</a:t>
            </a:r>
          </a:p>
          <a:p>
            <a:r>
              <a:rPr lang="es-MX" dirty="0"/>
              <a:t>Es dinámico, hay que estarlo revisando periódicamente</a:t>
            </a:r>
          </a:p>
          <a:p>
            <a:r>
              <a:rPr lang="es-MX" dirty="0"/>
              <a:t>Nos permite cambiar nuestro negocio con unos pasos</a:t>
            </a:r>
          </a:p>
          <a:p>
            <a:r>
              <a:rPr lang="es-MX" dirty="0"/>
              <a:t>Está en una sola página, es fácil de entender, pero debe madurar.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50186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5CBDA5-5BEF-3E91-AEE2-E34387651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574" y="1"/>
            <a:ext cx="10515600" cy="924232"/>
          </a:xfrm>
        </p:spPr>
        <p:txBody>
          <a:bodyPr/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Modelo Canvas: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image20.png">
            <a:extLst>
              <a:ext uri="{FF2B5EF4-FFF2-40B4-BE49-F238E27FC236}">
                <a16:creationId xmlns:a16="http://schemas.microsoft.com/office/drawing/2014/main" id="{19D95E6F-4A06-181A-2C4E-D2DCD572C65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9121" y="737419"/>
            <a:ext cx="9347873" cy="5949223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CC24C54D-C0E5-2154-3588-DF3CAE3FE783}"/>
              </a:ext>
            </a:extLst>
          </p:cNvPr>
          <p:cNvSpPr txBox="1">
            <a:spLocks/>
          </p:cNvSpPr>
          <p:nvPr/>
        </p:nvSpPr>
        <p:spPr>
          <a:xfrm>
            <a:off x="9591205" y="2504768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A20651BC-148A-05B9-36E1-2E962792F7E3}"/>
              </a:ext>
            </a:extLst>
          </p:cNvPr>
          <p:cNvSpPr txBox="1">
            <a:spLocks/>
          </p:cNvSpPr>
          <p:nvPr/>
        </p:nvSpPr>
        <p:spPr>
          <a:xfrm>
            <a:off x="5788660" y="2419089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C8758865-CDE8-1782-35B5-9FD5ACD704F9}"/>
              </a:ext>
            </a:extLst>
          </p:cNvPr>
          <p:cNvSpPr txBox="1">
            <a:spLocks/>
          </p:cNvSpPr>
          <p:nvPr/>
        </p:nvSpPr>
        <p:spPr>
          <a:xfrm>
            <a:off x="7689933" y="3429000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F6FA12F-DE9F-AED1-8D1D-6A93B97FF843}"/>
              </a:ext>
            </a:extLst>
          </p:cNvPr>
          <p:cNvSpPr txBox="1">
            <a:spLocks/>
          </p:cNvSpPr>
          <p:nvPr/>
        </p:nvSpPr>
        <p:spPr>
          <a:xfrm>
            <a:off x="7640772" y="1398639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FDD7671D-8B18-F7D2-0529-179409FA25C6}"/>
              </a:ext>
            </a:extLst>
          </p:cNvPr>
          <p:cNvSpPr txBox="1">
            <a:spLocks/>
          </p:cNvSpPr>
          <p:nvPr/>
        </p:nvSpPr>
        <p:spPr>
          <a:xfrm>
            <a:off x="7948111" y="5196349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819879CE-D924-306D-F96D-C3BB1A980E5D}"/>
              </a:ext>
            </a:extLst>
          </p:cNvPr>
          <p:cNvSpPr txBox="1">
            <a:spLocks/>
          </p:cNvSpPr>
          <p:nvPr/>
        </p:nvSpPr>
        <p:spPr>
          <a:xfrm>
            <a:off x="3857892" y="3429000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44CBA0F-AA6D-942A-E1C7-4DD4CD455F18}"/>
              </a:ext>
            </a:extLst>
          </p:cNvPr>
          <p:cNvSpPr txBox="1">
            <a:spLocks/>
          </p:cNvSpPr>
          <p:nvPr/>
        </p:nvSpPr>
        <p:spPr>
          <a:xfrm>
            <a:off x="3936550" y="1457987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59628EE8-615A-A8CF-2B14-238012A1A6DC}"/>
              </a:ext>
            </a:extLst>
          </p:cNvPr>
          <p:cNvSpPr txBox="1">
            <a:spLocks/>
          </p:cNvSpPr>
          <p:nvPr/>
        </p:nvSpPr>
        <p:spPr>
          <a:xfrm>
            <a:off x="1986116" y="2504768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038DE96-6D15-F686-3223-754552F67403}"/>
              </a:ext>
            </a:extLst>
          </p:cNvPr>
          <p:cNvSpPr txBox="1">
            <a:spLocks/>
          </p:cNvSpPr>
          <p:nvPr/>
        </p:nvSpPr>
        <p:spPr>
          <a:xfrm>
            <a:off x="3501391" y="5196349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276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106BAFFA-87A0-43A5-F0C1-27DC4E497334}"/>
              </a:ext>
            </a:extLst>
          </p:cNvPr>
          <p:cNvSpPr txBox="1">
            <a:spLocks/>
          </p:cNvSpPr>
          <p:nvPr/>
        </p:nvSpPr>
        <p:spPr>
          <a:xfrm>
            <a:off x="329218" y="565790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image3.png">
            <a:extLst>
              <a:ext uri="{FF2B5EF4-FFF2-40B4-BE49-F238E27FC236}">
                <a16:creationId xmlns:a16="http://schemas.microsoft.com/office/drawing/2014/main" id="{44D2FE5C-D822-357A-044D-B8497983CDF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30470" y="1743392"/>
            <a:ext cx="7161530" cy="3371215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57D51907-1B8A-38E1-E41E-E4FB61D7C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Segmento de clientes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2D3BA3F-EBAC-0BFD-DEDE-AD8C9278D2CF}"/>
              </a:ext>
            </a:extLst>
          </p:cNvPr>
          <p:cNvSpPr txBox="1"/>
          <p:nvPr/>
        </p:nvSpPr>
        <p:spPr>
          <a:xfrm>
            <a:off x="636557" y="1772428"/>
            <a:ext cx="5066154" cy="4411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17525" algn="l"/>
              </a:tabLst>
            </a:pP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Sus</a:t>
            </a:r>
            <a:r>
              <a:rPr lang="es-ES" sz="2400" spc="9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necesidades</a:t>
            </a:r>
            <a:r>
              <a:rPr lang="es-ES" sz="2400" spc="9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requieren</a:t>
            </a:r>
            <a:r>
              <a:rPr lang="es-ES" sz="2400" spc="9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y</a:t>
            </a:r>
            <a:r>
              <a:rPr lang="es-ES" sz="2400" spc="9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justiﬁcan</a:t>
            </a:r>
            <a:r>
              <a:rPr lang="es-ES" sz="2400" spc="9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una</a:t>
            </a:r>
            <a:r>
              <a:rPr lang="es-ES" sz="2400" spc="9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oferta</a:t>
            </a:r>
            <a:r>
              <a:rPr lang="es-ES" sz="2400" spc="9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distinta.</a:t>
            </a:r>
            <a:endParaRPr lang="es-CO" sz="24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342900" marR="0" lvl="0" indent="-342900">
              <a:spcBef>
                <a:spcPts val="51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17525" algn="l"/>
              </a:tabLst>
            </a:pP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Se</a:t>
            </a:r>
            <a:r>
              <a:rPr lang="es-ES" sz="2400" spc="4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llega</a:t>
            </a:r>
            <a:r>
              <a:rPr lang="es-ES" sz="2400" spc="5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</a:t>
            </a:r>
            <a:r>
              <a:rPr lang="es-ES" sz="2400" spc="4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ellos</a:t>
            </a:r>
            <a:r>
              <a:rPr lang="es-ES" sz="2400" spc="5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</a:t>
            </a:r>
            <a:r>
              <a:rPr lang="es-ES" sz="2400" spc="5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través</a:t>
            </a:r>
            <a:r>
              <a:rPr lang="es-ES" sz="2400" spc="4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de</a:t>
            </a:r>
            <a:r>
              <a:rPr lang="es-ES" sz="2400" spc="5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diferentes</a:t>
            </a:r>
            <a:r>
              <a:rPr lang="es-ES" sz="2400" spc="4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canales</a:t>
            </a:r>
            <a:r>
              <a:rPr lang="es-ES" sz="2400" spc="5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de</a:t>
            </a:r>
            <a:r>
              <a:rPr lang="es-ES" sz="2400" spc="5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distribución.</a:t>
            </a:r>
            <a:endParaRPr lang="es-CO" sz="24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342900" marR="0" lvl="0" indent="-342900">
              <a:spcBef>
                <a:spcPts val="51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17525" algn="l"/>
              </a:tabLst>
            </a:pP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Se</a:t>
            </a:r>
            <a:r>
              <a:rPr lang="es-ES" sz="2400" spc="8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requieren</a:t>
            </a:r>
            <a:r>
              <a:rPr lang="es-ES" sz="2400" spc="8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diferentes</a:t>
            </a:r>
            <a:r>
              <a:rPr lang="es-ES" sz="2400" spc="8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tipos</a:t>
            </a:r>
            <a:r>
              <a:rPr lang="es-ES" sz="2400" spc="8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de</a:t>
            </a:r>
            <a:r>
              <a:rPr lang="es-ES" sz="2400" spc="8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relaciones.</a:t>
            </a:r>
            <a:endParaRPr lang="es-CO" sz="24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342900" marR="0" lvl="0" indent="-342900">
              <a:spcBef>
                <a:spcPts val="50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17525" algn="l"/>
              </a:tabLst>
            </a:pP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Ofrecen</a:t>
            </a:r>
            <a:r>
              <a:rPr lang="es-ES" sz="2400" spc="18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rentabilidades</a:t>
            </a:r>
            <a:r>
              <a:rPr lang="es-ES" sz="2400" spc="18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sustancialmente</a:t>
            </a:r>
            <a:r>
              <a:rPr lang="es-ES" sz="2400" spc="19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diferentes.</a:t>
            </a:r>
            <a:endParaRPr lang="es-CO" sz="24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342900" marR="0" lvl="0" indent="-342900">
              <a:spcBef>
                <a:spcPts val="51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17525" algn="l"/>
              </a:tabLst>
            </a:pP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Están</a:t>
            </a:r>
            <a:r>
              <a:rPr lang="es-ES" sz="2400" spc="9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dispuestos</a:t>
            </a:r>
            <a:r>
              <a:rPr lang="es-ES" sz="2400" spc="9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</a:t>
            </a:r>
            <a:r>
              <a:rPr lang="es-ES" sz="2400" spc="9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pagar</a:t>
            </a:r>
            <a:r>
              <a:rPr lang="es-ES" sz="2400" spc="9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por</a:t>
            </a:r>
            <a:r>
              <a:rPr lang="es-ES" sz="2400" spc="9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los</a:t>
            </a:r>
            <a:r>
              <a:rPr lang="es-ES" sz="2400" spc="9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diferentes</a:t>
            </a:r>
            <a:r>
              <a:rPr lang="es-ES" sz="2400" spc="9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aspectos</a:t>
            </a:r>
            <a:r>
              <a:rPr lang="es-ES" sz="2400" spc="9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de</a:t>
            </a:r>
            <a:r>
              <a:rPr lang="es-ES" sz="2400" spc="9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la</a:t>
            </a:r>
            <a:r>
              <a:rPr lang="es-ES" sz="2400" spc="9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oferta.</a:t>
            </a:r>
            <a:endParaRPr lang="es-CO" sz="24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AB773CF-7FAC-03D9-DD64-8581BD662C03}"/>
              </a:ext>
            </a:extLst>
          </p:cNvPr>
          <p:cNvSpPr txBox="1"/>
          <p:nvPr/>
        </p:nvSpPr>
        <p:spPr>
          <a:xfrm>
            <a:off x="6688475" y="4299700"/>
            <a:ext cx="4866968" cy="1028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2430" marR="0">
              <a:spcBef>
                <a:spcPts val="1305"/>
              </a:spcBef>
              <a:spcAft>
                <a:spcPts val="0"/>
              </a:spcAft>
            </a:pPr>
            <a:r>
              <a:rPr lang="es-ES" sz="2000" b="1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¿Para</a:t>
            </a:r>
            <a:r>
              <a:rPr lang="es-ES" sz="2000" b="1" i="1" spc="-7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b="1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quién</a:t>
            </a:r>
            <a:r>
              <a:rPr lang="es-ES" sz="2000" b="1" i="1" spc="-6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b="1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estamos</a:t>
            </a:r>
            <a:r>
              <a:rPr lang="es-ES" sz="2000" b="1" i="1" spc="-6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b="1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creando</a:t>
            </a:r>
            <a:r>
              <a:rPr lang="es-ES" sz="2000" b="1" i="1" spc="-6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b="1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valor?</a:t>
            </a:r>
            <a:endParaRPr lang="es-CO" sz="2000" b="1" i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392430" marR="0">
              <a:spcBef>
                <a:spcPts val="70"/>
              </a:spcBef>
              <a:spcAft>
                <a:spcPts val="0"/>
              </a:spcAft>
            </a:pPr>
            <a:r>
              <a:rPr lang="es-ES" sz="2000" b="1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¿Quiénes</a:t>
            </a:r>
            <a:r>
              <a:rPr lang="es-ES" sz="2000" b="1" i="1" spc="-1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b="1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son</a:t>
            </a:r>
            <a:r>
              <a:rPr lang="es-ES" sz="2000" b="1" i="1" spc="-1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b="1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nuestros</a:t>
            </a:r>
            <a:r>
              <a:rPr lang="es-ES" sz="2000" b="1" i="1" spc="-1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b="1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clientes</a:t>
            </a:r>
            <a:r>
              <a:rPr lang="es-ES" sz="2000" b="1" i="1" spc="-1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b="1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más</a:t>
            </a:r>
            <a:r>
              <a:rPr lang="es-ES" sz="2000" b="1" i="1" spc="-1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b="1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importantes?</a:t>
            </a:r>
            <a:endParaRPr lang="es-CO" sz="2000" b="1" i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659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EBEDB66-5800-6E92-EDAA-4B4AC27E8C26}"/>
              </a:ext>
            </a:extLst>
          </p:cNvPr>
          <p:cNvSpPr txBox="1">
            <a:spLocks/>
          </p:cNvSpPr>
          <p:nvPr/>
        </p:nvSpPr>
        <p:spPr>
          <a:xfrm>
            <a:off x="329218" y="565790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9654CC6D-3A2E-B490-0352-B7C97AF5A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Propuesta de Valor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image5.png">
            <a:extLst>
              <a:ext uri="{FF2B5EF4-FFF2-40B4-BE49-F238E27FC236}">
                <a16:creationId xmlns:a16="http://schemas.microsoft.com/office/drawing/2014/main" id="{4DE1042F-785B-29B7-3235-7999ECF0D06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5312" y="1793875"/>
            <a:ext cx="7161530" cy="327025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3DC5BD0-3272-18D9-C258-BAF7F813978B}"/>
              </a:ext>
            </a:extLst>
          </p:cNvPr>
          <p:cNvSpPr txBox="1"/>
          <p:nvPr/>
        </p:nvSpPr>
        <p:spPr>
          <a:xfrm>
            <a:off x="0" y="1636202"/>
            <a:ext cx="6636774" cy="3454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Qué</a:t>
            </a:r>
            <a:r>
              <a:rPr lang="es-ES" sz="2400" spc="-4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valor</a:t>
            </a:r>
            <a:r>
              <a:rPr lang="es-ES" sz="2400" spc="-4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estamos</a:t>
            </a:r>
            <a:r>
              <a:rPr lang="es-ES" sz="2400" spc="-3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entregando</a:t>
            </a:r>
            <a:r>
              <a:rPr lang="es-ES" sz="2400" spc="-4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</a:t>
            </a:r>
            <a:r>
              <a:rPr lang="es-ES" sz="2400" spc="-3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los</a:t>
            </a:r>
            <a:r>
              <a:rPr lang="es-ES" sz="2400" spc="-4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clientes?</a:t>
            </a:r>
            <a:endParaRPr lang="es-CO" sz="24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374650" marR="0">
              <a:spcBef>
                <a:spcPts val="70"/>
              </a:spcBef>
              <a:spcAft>
                <a:spcPts val="0"/>
              </a:spcAft>
            </a:pP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¿Cuál</a:t>
            </a:r>
            <a:r>
              <a:rPr lang="es-ES" sz="2400" spc="-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problema</a:t>
            </a:r>
            <a:r>
              <a:rPr lang="es-ES" sz="2400" spc="-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estamos ayudando</a:t>
            </a:r>
            <a:r>
              <a:rPr lang="es-ES" sz="2400" spc="-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resolver?</a:t>
            </a:r>
            <a:endParaRPr lang="es-CO" sz="24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374650" marR="0">
              <a:spcBef>
                <a:spcPts val="70"/>
              </a:spcBef>
              <a:spcAft>
                <a:spcPts val="0"/>
              </a:spcAft>
            </a:pP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¿Cuál</a:t>
            </a:r>
            <a:r>
              <a:rPr lang="es-ES" sz="2400" spc="-8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necesidad</a:t>
            </a:r>
            <a:r>
              <a:rPr lang="es-ES" sz="2400" spc="-8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de</a:t>
            </a:r>
            <a:r>
              <a:rPr lang="es-ES" sz="2400" spc="-8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nuestros</a:t>
            </a:r>
            <a:r>
              <a:rPr lang="es-ES" sz="2400" spc="-8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clientes</a:t>
            </a:r>
            <a:r>
              <a:rPr lang="es-ES" sz="2400" spc="-8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estamos</a:t>
            </a:r>
            <a:r>
              <a:rPr lang="es-ES" sz="2400" spc="-8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satisfaciendo?</a:t>
            </a:r>
            <a:endParaRPr lang="es-CO" sz="24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374650" marR="0">
              <a:spcBef>
                <a:spcPts val="70"/>
              </a:spcBef>
              <a:spcAft>
                <a:spcPts val="0"/>
              </a:spcAft>
            </a:pP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¿Qué</a:t>
            </a:r>
            <a:r>
              <a:rPr lang="es-ES" sz="2400" spc="-3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paquetes</a:t>
            </a:r>
            <a:r>
              <a:rPr lang="es-ES" sz="2400" spc="-3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de</a:t>
            </a:r>
            <a:r>
              <a:rPr lang="es-ES" sz="2400" spc="-2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productos</a:t>
            </a:r>
            <a:r>
              <a:rPr lang="es-ES" sz="2400" spc="-3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y</a:t>
            </a:r>
            <a:r>
              <a:rPr lang="es-ES" sz="2400" spc="-2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servicios</a:t>
            </a:r>
            <a:r>
              <a:rPr lang="es-ES" sz="2400" spc="-3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estamos</a:t>
            </a:r>
            <a:r>
              <a:rPr lang="es-ES" sz="2400" spc="-2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ofreciendo</a:t>
            </a:r>
            <a:r>
              <a:rPr lang="es-ES" sz="2400" spc="-3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</a:t>
            </a:r>
            <a:r>
              <a:rPr lang="es-ES" sz="2400" spc="-3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cada</a:t>
            </a:r>
            <a:r>
              <a:rPr lang="es-ES" sz="2400" spc="-2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segmento</a:t>
            </a:r>
            <a:r>
              <a:rPr lang="es-ES" sz="2400" spc="-3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de</a:t>
            </a:r>
            <a:r>
              <a:rPr lang="es-ES" sz="2400" spc="-2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clientes?</a:t>
            </a:r>
            <a:endParaRPr lang="es-CO" sz="24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743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05F5ED5-6428-9823-DF9A-A7FB04231302}"/>
              </a:ext>
            </a:extLst>
          </p:cNvPr>
          <p:cNvSpPr txBox="1"/>
          <p:nvPr/>
        </p:nvSpPr>
        <p:spPr>
          <a:xfrm>
            <a:off x="943897" y="1490022"/>
            <a:ext cx="4847303" cy="4362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Novedad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Desempeño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Personalización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“Hace el trabajo”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Diseño 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Marca/Estatus Precio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Reducción de costos 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Reducción de riesgos 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Accesibilidad 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Conveniencia/Usabilidad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81D2170-0463-1DF6-4A44-4A453DDE6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Aspectos de Propuesta de valor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DB50B57-7B0D-4E8D-7D6D-70745B08A90F}"/>
              </a:ext>
            </a:extLst>
          </p:cNvPr>
          <p:cNvSpPr txBox="1">
            <a:spLocks/>
          </p:cNvSpPr>
          <p:nvPr/>
        </p:nvSpPr>
        <p:spPr>
          <a:xfrm>
            <a:off x="329218" y="565790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Resultado de imagen de imagen de propuesta de valor">
            <a:extLst>
              <a:ext uri="{FF2B5EF4-FFF2-40B4-BE49-F238E27FC236}">
                <a16:creationId xmlns:a16="http://schemas.microsoft.com/office/drawing/2014/main" id="{A249E06B-2615-54BD-E452-BD7324855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920" y="1690688"/>
            <a:ext cx="3990975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04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D398D8D-7A0C-2619-F97B-D0616B8C234C}"/>
              </a:ext>
            </a:extLst>
          </p:cNvPr>
          <p:cNvSpPr txBox="1">
            <a:spLocks/>
          </p:cNvSpPr>
          <p:nvPr/>
        </p:nvSpPr>
        <p:spPr>
          <a:xfrm>
            <a:off x="329218" y="565790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5F9F1E4A-14E6-E6EB-ABC6-E29FC35F0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33335" cy="1325563"/>
          </a:xfrm>
        </p:spPr>
        <p:txBody>
          <a:bodyPr/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Canal de Distribución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image6.png">
            <a:extLst>
              <a:ext uri="{FF2B5EF4-FFF2-40B4-BE49-F238E27FC236}">
                <a16:creationId xmlns:a16="http://schemas.microsoft.com/office/drawing/2014/main" id="{CFE18F31-9B4D-5A11-3AA6-9523C4826D6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0049" y="1781175"/>
            <a:ext cx="7271385" cy="329565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BEB67A2-5364-D2E5-253C-C581D95E31C0}"/>
              </a:ext>
            </a:extLst>
          </p:cNvPr>
          <p:cNvSpPr txBox="1"/>
          <p:nvPr/>
        </p:nvSpPr>
        <p:spPr>
          <a:xfrm>
            <a:off x="481782" y="1926727"/>
            <a:ext cx="619432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Describe</a:t>
            </a:r>
            <a:r>
              <a:rPr lang="es-ES" sz="2400" spc="18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cómo</a:t>
            </a:r>
            <a:r>
              <a:rPr lang="es-ES" sz="2400" spc="185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una</a:t>
            </a:r>
            <a:r>
              <a:rPr lang="es-ES" sz="2400" spc="185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empresa</a:t>
            </a:r>
            <a:r>
              <a:rPr lang="es-ES" sz="2400" spc="18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se</a:t>
            </a:r>
            <a:r>
              <a:rPr lang="es-ES" sz="2400" spc="185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comunica</a:t>
            </a:r>
            <a:r>
              <a:rPr lang="es-ES" sz="2400" spc="185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con</a:t>
            </a:r>
            <a:r>
              <a:rPr lang="es-ES" sz="2400" spc="18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y</a:t>
            </a:r>
            <a:r>
              <a:rPr lang="es-ES" sz="2400" spc="185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alcanza</a:t>
            </a:r>
            <a:r>
              <a:rPr lang="es-ES" sz="2400" spc="185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sus</a:t>
            </a:r>
            <a:r>
              <a:rPr lang="es-ES" sz="2400" spc="185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segmentos</a:t>
            </a:r>
            <a:r>
              <a:rPr lang="es-ES" sz="2400" spc="18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de</a:t>
            </a:r>
            <a:r>
              <a:rPr lang="es-ES" sz="2400" spc="185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clientes</a:t>
            </a:r>
            <a:r>
              <a:rPr lang="es-ES" sz="2400" spc="185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para</a:t>
            </a:r>
            <a:r>
              <a:rPr lang="es-ES" sz="2400" spc="18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ofrecer</a:t>
            </a:r>
            <a:r>
              <a:rPr lang="es-ES" sz="2400" spc="-41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400" dirty="0">
                <a:effectLst/>
                <a:latin typeface="Arial MT"/>
                <a:ea typeface="Trebuchet MS" panose="020B0603020202020204" pitchFamily="34" charset="0"/>
                <a:cs typeface="Trebuchet MS" panose="020B0603020202020204" pitchFamily="34" charset="0"/>
              </a:rPr>
              <a:t>su Propuesta de Valor. La comunicación, la distribución y los canales de venta </a:t>
            </a: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496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8.png">
            <a:extLst>
              <a:ext uri="{FF2B5EF4-FFF2-40B4-BE49-F238E27FC236}">
                <a16:creationId xmlns:a16="http://schemas.microsoft.com/office/drawing/2014/main" id="{181F94C2-BD91-9ACF-1AE4-2F408C2BBD0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37999" y="1690688"/>
            <a:ext cx="9008789" cy="4346318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ACA18478-07AF-2612-AB8F-C2D74DA45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Relación con los clientes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531404D-21C2-0841-D523-FE4B7B360AE3}"/>
              </a:ext>
            </a:extLst>
          </p:cNvPr>
          <p:cNvSpPr txBox="1"/>
          <p:nvPr/>
        </p:nvSpPr>
        <p:spPr>
          <a:xfrm>
            <a:off x="329218" y="2045110"/>
            <a:ext cx="5486400" cy="2500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EJEMPLOS</a:t>
            </a: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Asistencia personal Asistencia personal dedicada Autoservicio</a:t>
            </a: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Servicio automatizado Comunidades</a:t>
            </a: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Co-creación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A619007-066A-5F7E-97FB-913298624E35}"/>
              </a:ext>
            </a:extLst>
          </p:cNvPr>
          <p:cNvSpPr txBox="1">
            <a:spLocks/>
          </p:cNvSpPr>
          <p:nvPr/>
        </p:nvSpPr>
        <p:spPr>
          <a:xfrm>
            <a:off x="329218" y="565790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595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ACA18478-07AF-2612-AB8F-C2D74DA45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Fuentes de ingresos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image9.png">
            <a:extLst>
              <a:ext uri="{FF2B5EF4-FFF2-40B4-BE49-F238E27FC236}">
                <a16:creationId xmlns:a16="http://schemas.microsoft.com/office/drawing/2014/main" id="{0A1165AE-35F9-9B25-0B5C-5D098AACB9B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0709" y="1690688"/>
            <a:ext cx="7237730" cy="333629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531404D-21C2-0841-D523-FE4B7B360AE3}"/>
              </a:ext>
            </a:extLst>
          </p:cNvPr>
          <p:cNvSpPr txBox="1"/>
          <p:nvPr/>
        </p:nvSpPr>
        <p:spPr>
          <a:xfrm>
            <a:off x="167148" y="1986116"/>
            <a:ext cx="6508955" cy="2934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¿Por cuál valor nuestros clientes están realmente dispuestos a pagar?</a:t>
            </a: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¿Actualmente porque se paga?</a:t>
            </a: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¿Cómo están pagando?</a:t>
            </a: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¿Cómo prefieren pagar?</a:t>
            </a: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¿Cuánto aporta cada fuente de ingresos a los ingresos generales?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2F5193F-FC56-5665-F3AA-CDBF74007B57}"/>
              </a:ext>
            </a:extLst>
          </p:cNvPr>
          <p:cNvSpPr txBox="1">
            <a:spLocks/>
          </p:cNvSpPr>
          <p:nvPr/>
        </p:nvSpPr>
        <p:spPr>
          <a:xfrm>
            <a:off x="329218" y="565790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9659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ACA18478-07AF-2612-AB8F-C2D74DA45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Recursos Clave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image10.png">
            <a:extLst>
              <a:ext uri="{FF2B5EF4-FFF2-40B4-BE49-F238E27FC236}">
                <a16:creationId xmlns:a16="http://schemas.microsoft.com/office/drawing/2014/main" id="{E6E86379-863B-02A7-A0AC-45C7ACB2F3C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59896" y="2082868"/>
            <a:ext cx="7237730" cy="333883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531404D-21C2-0841-D523-FE4B7B360AE3}"/>
              </a:ext>
            </a:extLst>
          </p:cNvPr>
          <p:cNvSpPr txBox="1"/>
          <p:nvPr/>
        </p:nvSpPr>
        <p:spPr>
          <a:xfrm>
            <a:off x="167148" y="1986116"/>
            <a:ext cx="6508955" cy="2998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TIPOS DE RECURSOS</a:t>
            </a: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endParaRPr lang="es-MX" sz="24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Físicos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Intelectuales (patente de marcas, derechos de autor, información)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Humanos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Financieros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78AD429-6E9F-DCCD-1B02-BB8DC7EC9BBC}"/>
              </a:ext>
            </a:extLst>
          </p:cNvPr>
          <p:cNvSpPr txBox="1">
            <a:spLocks/>
          </p:cNvSpPr>
          <p:nvPr/>
        </p:nvSpPr>
        <p:spPr>
          <a:xfrm>
            <a:off x="329218" y="565790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4320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ACA18478-07AF-2612-AB8F-C2D74DA45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Actividades Clave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image11.png">
            <a:extLst>
              <a:ext uri="{FF2B5EF4-FFF2-40B4-BE49-F238E27FC236}">
                <a16:creationId xmlns:a16="http://schemas.microsoft.com/office/drawing/2014/main" id="{C74CDF97-997A-300A-FEF3-2CC5496346A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36026" y="1737042"/>
            <a:ext cx="6964045" cy="338391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531404D-21C2-0841-D523-FE4B7B360AE3}"/>
              </a:ext>
            </a:extLst>
          </p:cNvPr>
          <p:cNvSpPr txBox="1"/>
          <p:nvPr/>
        </p:nvSpPr>
        <p:spPr>
          <a:xfrm>
            <a:off x="167148" y="1986116"/>
            <a:ext cx="6508955" cy="2628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CATEGORIAS</a:t>
            </a: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endParaRPr lang="es-MX" sz="24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Producción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Resolución de problemas 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Plataforma/Redes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Co-creación (colaboración)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D08C38C-A558-235A-018B-E326DE095660}"/>
              </a:ext>
            </a:extLst>
          </p:cNvPr>
          <p:cNvSpPr txBox="1">
            <a:spLocks/>
          </p:cNvSpPr>
          <p:nvPr/>
        </p:nvSpPr>
        <p:spPr>
          <a:xfrm>
            <a:off x="275140" y="565790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7353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ACA18478-07AF-2612-AB8F-C2D74DA45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Socios o Relaciones Clave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image12.png">
            <a:extLst>
              <a:ext uri="{FF2B5EF4-FFF2-40B4-BE49-F238E27FC236}">
                <a16:creationId xmlns:a16="http://schemas.microsoft.com/office/drawing/2014/main" id="{DC4D1C5A-5F1F-6FEA-A784-EF76A8524D9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12715" y="1729166"/>
            <a:ext cx="7237730" cy="338391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531404D-21C2-0841-D523-FE4B7B360AE3}"/>
              </a:ext>
            </a:extLst>
          </p:cNvPr>
          <p:cNvSpPr txBox="1"/>
          <p:nvPr/>
        </p:nvSpPr>
        <p:spPr>
          <a:xfrm>
            <a:off x="167149" y="1986116"/>
            <a:ext cx="4532670" cy="2934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MOTIVACIONES PARA ALIARSE</a:t>
            </a: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endParaRPr lang="es-MX" sz="24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Optimización y economía 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Reducción de riesgos e incertidumbre</a:t>
            </a:r>
          </a:p>
          <a:p>
            <a:pPr marL="717550" marR="0" indent="-342900">
              <a:spcBef>
                <a:spcPts val="4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Adquisición de recursos o actividades determinadas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8A3BDAE-96D8-190C-709D-8B13919D6758}"/>
              </a:ext>
            </a:extLst>
          </p:cNvPr>
          <p:cNvSpPr txBox="1">
            <a:spLocks/>
          </p:cNvSpPr>
          <p:nvPr/>
        </p:nvSpPr>
        <p:spPr>
          <a:xfrm>
            <a:off x="284973" y="565790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8471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ACA18478-07AF-2612-AB8F-C2D74DA45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9205"/>
          </a:xfrm>
        </p:spPr>
        <p:txBody>
          <a:bodyPr/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Estructura de Costos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531404D-21C2-0841-D523-FE4B7B360AE3}"/>
              </a:ext>
            </a:extLst>
          </p:cNvPr>
          <p:cNvSpPr txBox="1"/>
          <p:nvPr/>
        </p:nvSpPr>
        <p:spPr>
          <a:xfrm>
            <a:off x="167148" y="1986116"/>
            <a:ext cx="5171767" cy="2628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</a:t>
            </a: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 EL NEGOCIO ESTÁ:</a:t>
            </a: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endParaRPr lang="es-MX" sz="24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Impulsado por los costos </a:t>
            </a: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(Bajos precios, bajos costos)</a:t>
            </a: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Impulsado por el valor </a:t>
            </a:r>
          </a:p>
          <a:p>
            <a:pPr marL="374650" marR="0">
              <a:spcBef>
                <a:spcPts val="495"/>
              </a:spcBef>
              <a:spcAft>
                <a:spcPts val="0"/>
              </a:spcAft>
            </a:pPr>
            <a:r>
              <a:rPr lang="es-MX" sz="24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(creación valor, premium)</a:t>
            </a:r>
          </a:p>
        </p:txBody>
      </p:sp>
      <p:pic>
        <p:nvPicPr>
          <p:cNvPr id="4" name="image13.png">
            <a:extLst>
              <a:ext uri="{FF2B5EF4-FFF2-40B4-BE49-F238E27FC236}">
                <a16:creationId xmlns:a16="http://schemas.microsoft.com/office/drawing/2014/main" id="{4CCB3E2C-F0D6-3C47-A1D9-A89AD2B2C7A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4270" y="1692177"/>
            <a:ext cx="7237730" cy="333565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F1A6E7D-D3C2-28C2-710B-D879A1338093}"/>
              </a:ext>
            </a:extLst>
          </p:cNvPr>
          <p:cNvSpPr txBox="1"/>
          <p:nvPr/>
        </p:nvSpPr>
        <p:spPr>
          <a:xfrm>
            <a:off x="88490" y="5215679"/>
            <a:ext cx="10815484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9420" marR="0">
              <a:spcBef>
                <a:spcPts val="0"/>
              </a:spcBef>
              <a:spcAft>
                <a:spcPts val="0"/>
              </a:spcAft>
            </a:pP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¿Cuáles</a:t>
            </a:r>
            <a:r>
              <a:rPr lang="es-ES" sz="2000" i="1" spc="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son</a:t>
            </a:r>
            <a:r>
              <a:rPr lang="es-ES" sz="2000" i="1" spc="1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los</a:t>
            </a:r>
            <a:r>
              <a:rPr lang="es-ES" sz="2000" i="1" spc="1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costos</a:t>
            </a:r>
            <a:r>
              <a:rPr lang="es-ES" sz="2000" i="1" spc="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inherentes</a:t>
            </a:r>
            <a:r>
              <a:rPr lang="es-ES" sz="2000" i="1" spc="1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más</a:t>
            </a:r>
            <a:r>
              <a:rPr lang="es-ES" sz="2000" i="1" spc="1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importantes</a:t>
            </a:r>
            <a:r>
              <a:rPr lang="es-ES" sz="2000" i="1" spc="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en</a:t>
            </a:r>
            <a:r>
              <a:rPr lang="es-ES" sz="2000" i="1" spc="1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nuestro</a:t>
            </a:r>
            <a:r>
              <a:rPr lang="es-ES" sz="2000" i="1" spc="1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modelo</a:t>
            </a:r>
            <a:r>
              <a:rPr lang="es-ES" sz="2000" i="1" spc="1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de</a:t>
            </a:r>
            <a:r>
              <a:rPr lang="es-ES" sz="2000" i="1" spc="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negocio?</a:t>
            </a:r>
            <a:endParaRPr lang="es-CO" sz="2000" i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439420" marR="0">
              <a:spcBef>
                <a:spcPts val="70"/>
              </a:spcBef>
              <a:spcAft>
                <a:spcPts val="0"/>
              </a:spcAft>
            </a:pP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¿Cuáles</a:t>
            </a:r>
            <a:r>
              <a:rPr lang="es-ES" sz="2000" i="1" spc="-3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son</a:t>
            </a:r>
            <a:r>
              <a:rPr lang="es-ES" sz="2000" i="1" spc="-3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los</a:t>
            </a:r>
            <a:r>
              <a:rPr lang="es-ES" sz="2000" i="1" spc="-3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recursos</a:t>
            </a:r>
            <a:r>
              <a:rPr lang="es-ES" sz="2000" i="1" spc="-3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clave</a:t>
            </a:r>
            <a:r>
              <a:rPr lang="es-ES" sz="2000" i="1" spc="-3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más</a:t>
            </a:r>
            <a:r>
              <a:rPr lang="es-ES" sz="2000" i="1" spc="-3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costosos?</a:t>
            </a:r>
            <a:endParaRPr lang="es-CO" sz="2000" i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439420" marR="0">
              <a:spcBef>
                <a:spcPts val="70"/>
              </a:spcBef>
              <a:spcAft>
                <a:spcPts val="0"/>
              </a:spcAft>
            </a:pP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¿Cuáles</a:t>
            </a:r>
            <a:r>
              <a:rPr lang="es-ES" sz="2000" i="1" spc="-7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son</a:t>
            </a:r>
            <a:r>
              <a:rPr lang="es-ES" sz="2000" i="1" spc="-7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las</a:t>
            </a:r>
            <a:r>
              <a:rPr lang="es-ES" sz="2000" i="1" spc="-7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actividades</a:t>
            </a:r>
            <a:r>
              <a:rPr lang="es-ES" sz="2000" i="1" spc="-7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clave</a:t>
            </a:r>
            <a:r>
              <a:rPr lang="es-ES" sz="2000" i="1" spc="-7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más</a:t>
            </a:r>
            <a:r>
              <a:rPr lang="es-ES" sz="2000" i="1" spc="-75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s-ES" sz="2000" i="1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costosas?</a:t>
            </a:r>
            <a:endParaRPr lang="es-CO" sz="2000" i="1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7EEE175-028E-F8FE-7E7B-308BC4F0ECCA}"/>
              </a:ext>
            </a:extLst>
          </p:cNvPr>
          <p:cNvSpPr txBox="1">
            <a:spLocks/>
          </p:cNvSpPr>
          <p:nvPr/>
        </p:nvSpPr>
        <p:spPr>
          <a:xfrm>
            <a:off x="329218" y="472611"/>
            <a:ext cx="614679" cy="924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2846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5CBDA5-5BEF-3E91-AEE2-E34387651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Componentes y su relación: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E750E8-6D29-25F8-121F-0E1942187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986" y="1391100"/>
            <a:ext cx="8346145" cy="486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541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7.jpeg">
            <a:extLst>
              <a:ext uri="{FF2B5EF4-FFF2-40B4-BE49-F238E27FC236}">
                <a16:creationId xmlns:a16="http://schemas.microsoft.com/office/drawing/2014/main" id="{FDE40269-CA53-E992-DB01-5ACF18BBDFD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85883" y="616974"/>
            <a:ext cx="8367253" cy="56240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45CBDA5-5BEF-3E91-AEE2-E34387651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875503" cy="1325563"/>
          </a:xfrm>
        </p:spPr>
        <p:txBody>
          <a:bodyPr/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Ejemplo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913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5CBDA5-5BEF-3E91-AEE2-E34387651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413" y="-96991"/>
            <a:ext cx="8463116" cy="1325563"/>
          </a:xfrm>
        </p:spPr>
        <p:txBody>
          <a:bodyPr>
            <a:normAutofit/>
          </a:bodyPr>
          <a:lstStyle/>
          <a:p>
            <a:r>
              <a:rPr lang="es-MX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Plataforma y modelo Canvas en línea</a:t>
            </a:r>
            <a:endParaRPr lang="es-CO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C2E6C97-D012-8236-17B5-72D62DE613B5}"/>
              </a:ext>
            </a:extLst>
          </p:cNvPr>
          <p:cNvSpPr txBox="1"/>
          <p:nvPr/>
        </p:nvSpPr>
        <p:spPr>
          <a:xfrm>
            <a:off x="641554" y="63082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hlinkClick r:id="rId2"/>
              </a:rPr>
              <a:t>https://cerrito.funcrecer.com.co/index.php/modelcanvas/</a:t>
            </a:r>
            <a:endParaRPr lang="es-CO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6A595D2-E13F-F472-B6B5-63D29AFDD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" y="787190"/>
            <a:ext cx="11677223" cy="533616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3E088F5-8D0F-6B09-093F-27F1EE61BDAF}"/>
              </a:ext>
            </a:extLst>
          </p:cNvPr>
          <p:cNvSpPr txBox="1"/>
          <p:nvPr/>
        </p:nvSpPr>
        <p:spPr>
          <a:xfrm>
            <a:off x="10559845" y="5754018"/>
            <a:ext cx="15633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/>
              <a:t>Inpulsar2023$</a:t>
            </a:r>
          </a:p>
        </p:txBody>
      </p:sp>
    </p:spTree>
    <p:extLst>
      <p:ext uri="{BB962C8B-B14F-4D97-AF65-F5344CB8AC3E}">
        <p14:creationId xmlns:p14="http://schemas.microsoft.com/office/powerpoint/2010/main" val="3045713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98AB1E9-7DC9-99E3-AD4F-A6017D53B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613" y="894734"/>
            <a:ext cx="6477588" cy="454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1510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490</Words>
  <Application>Microsoft Office PowerPoint</Application>
  <PresentationFormat>Panorámica</PresentationFormat>
  <Paragraphs>104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Arial MT</vt:lpstr>
      <vt:lpstr>Calibri</vt:lpstr>
      <vt:lpstr>Calibri Light</vt:lpstr>
      <vt:lpstr>Trebuchet MS</vt:lpstr>
      <vt:lpstr>Tema de Office</vt:lpstr>
      <vt:lpstr>Presentación de PowerPoint</vt:lpstr>
      <vt:lpstr>Presentación de PowerPoint</vt:lpstr>
      <vt:lpstr>¿Qué es un modelo de negocio Canvas?</vt:lpstr>
      <vt:lpstr>Modelo Canvas:</vt:lpstr>
      <vt:lpstr>Segmento de clientes</vt:lpstr>
      <vt:lpstr>Propuesta de Valor</vt:lpstr>
      <vt:lpstr>Aspectos de Propuesta de valor</vt:lpstr>
      <vt:lpstr>Canal de Distribución</vt:lpstr>
      <vt:lpstr>Relación con los clientes</vt:lpstr>
      <vt:lpstr>Fuentes de ingresos</vt:lpstr>
      <vt:lpstr>Recursos Clave</vt:lpstr>
      <vt:lpstr>Actividades Clave</vt:lpstr>
      <vt:lpstr>Socios o Relaciones Clave</vt:lpstr>
      <vt:lpstr>Estructura de Costos</vt:lpstr>
      <vt:lpstr>Componentes y su relación:</vt:lpstr>
      <vt:lpstr>Ejemplo</vt:lpstr>
      <vt:lpstr>Plataforma y modelo Canvas en línea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LEONARDO</dc:creator>
  <cp:lastModifiedBy>Juan Felipe Córdoba</cp:lastModifiedBy>
  <cp:revision>55</cp:revision>
  <dcterms:created xsi:type="dcterms:W3CDTF">2023-12-03T22:17:17Z</dcterms:created>
  <dcterms:modified xsi:type="dcterms:W3CDTF">2023-12-06T05:42:53Z</dcterms:modified>
</cp:coreProperties>
</file>