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Mvrp04nvpZb8vdoq9XTqayd/G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ec7d506f8d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ec7d506f8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ec7d506f8d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ec7d506f8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c7d506f8d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ec7d506f8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ec7d506f8d_0_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ec7d506f8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c7d506f8d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ec7d506f8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1185800" y="1396002"/>
            <a:ext cx="10182900" cy="279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6000">
                <a:solidFill>
                  <a:srgbClr val="000000"/>
                </a:solidFill>
              </a:rPr>
              <a:t>CAPACITACIÓN FINANCIERA PROYECTO DE EMPRENDIMIENTO</a:t>
            </a:r>
            <a:endParaRPr b="1" sz="6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6000">
                <a:solidFill>
                  <a:srgbClr val="000000"/>
                </a:solidFill>
              </a:rPr>
              <a:t>ADULTO MAYOR</a:t>
            </a:r>
            <a:endParaRPr b="1" sz="6000">
              <a:solidFill>
                <a:srgbClr val="000000"/>
              </a:solidFill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957913" y="41941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MARIA PAULA GIRALDO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PROFESIONAL EN MERCADEO Y NEGOCIOS INTERNACIONALES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/>
          <p:nvPr/>
        </p:nvSpPr>
        <p:spPr>
          <a:xfrm>
            <a:off x="838200" y="826875"/>
            <a:ext cx="105156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¿Cómo calcular correctamente el valor del envío a cada producto de mi emprendimiento?</a:t>
            </a:r>
            <a:endParaRPr sz="3850">
              <a:solidFill>
                <a:srgbClr val="000000"/>
              </a:solidFill>
            </a:endParaRPr>
          </a:p>
        </p:txBody>
      </p:sp>
      <p:sp>
        <p:nvSpPr>
          <p:cNvPr id="95" name="Google Shape;95;p3"/>
          <p:cNvSpPr txBox="1"/>
          <p:nvPr/>
        </p:nvSpPr>
        <p:spPr>
          <a:xfrm>
            <a:off x="716675" y="2747775"/>
            <a:ext cx="11120100" cy="3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PASO A PASO: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PARTICIPACIÓN PORCENTUAL: </a:t>
            </a:r>
            <a:r>
              <a:rPr lang="es-CO" sz="2800" u="sng">
                <a:solidFill>
                  <a:srgbClr val="000000"/>
                </a:solidFill>
              </a:rPr>
              <a:t>VALOR TOTAL DE CADA PRODUCTO</a:t>
            </a:r>
            <a:endParaRPr sz="2800" u="sng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                                                         VALOR TOTAL DE LA FACTURA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PASO 2: PARTICIPACIÓN PORCENTUAL DE CADA ÍTEM * VALOR DEL ENVIO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         </a:t>
            </a:r>
            <a:endParaRPr sz="2800">
              <a:solidFill>
                <a:srgbClr val="000000"/>
              </a:solidFill>
            </a:endParaRPr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PASO 3:  </a:t>
            </a:r>
            <a:r>
              <a:rPr lang="es-CO" sz="2800" u="sng">
                <a:solidFill>
                  <a:srgbClr val="000000"/>
                </a:solidFill>
              </a:rPr>
              <a:t>    RESULTADO DEL PASO 2            </a:t>
            </a:r>
            <a:endParaRPr sz="2800" u="sng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               CANTIDAD DE PRODUCTOS X ITEM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VALOR DEL PRODUCTO CON ENVIO INCLUIDO: 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RESULTADO PASO 3 + EL VALOR UNITARIO DE CADA ÍTEM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758413" y="4999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EJEMPLO REAL CON UNA FACTURA DE VENTA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VALOR DEL ENVÍO: 18.000$</a:t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102" name="Google Shape;10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2464500"/>
            <a:ext cx="10356025" cy="252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25" y="2062200"/>
            <a:ext cx="8447925" cy="33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"/>
          <p:cNvSpPr txBox="1"/>
          <p:nvPr/>
        </p:nvSpPr>
        <p:spPr>
          <a:xfrm>
            <a:off x="758413" y="4999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RESULTADO DE LA ACTIVIDAD</a:t>
            </a: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FÓRMULAS PARA EL PRECIO DE VENTA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Existen dos tipos de precios de venta que puede usar en mi emprendimiento: </a:t>
            </a:r>
            <a:endParaRPr sz="2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Fórmula de Margen Bruto: 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Costo de mi producto * 1,(Porcentaje que deseo ganarme)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s-CO" sz="2800">
                <a:solidFill>
                  <a:srgbClr val="000000"/>
                </a:solidFill>
              </a:rPr>
              <a:t>Fórmula de margen de contribución</a:t>
            </a:r>
            <a:endParaRPr sz="28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             </a:t>
            </a:r>
            <a:r>
              <a:rPr lang="es-CO" sz="2800" u="sng">
                <a:solidFill>
                  <a:srgbClr val="000000"/>
                </a:solidFill>
              </a:rPr>
              <a:t>Costo de mi producto </a:t>
            </a:r>
            <a:endParaRPr sz="2800" u="sng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          1 - (porcentaje que deseo ganarme)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ec7d506f8d_0_28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PUNTO DE EQUILIBRIO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20" name="Google Shape;120;g1ec7d506f8d_0_28"/>
          <p:cNvSpPr txBox="1"/>
          <p:nvPr/>
        </p:nvSpPr>
        <p:spPr>
          <a:xfrm>
            <a:off x="838200" y="1825625"/>
            <a:ext cx="6529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3000">
                <a:solidFill>
                  <a:srgbClr val="181818"/>
                </a:solidFill>
              </a:rPr>
              <a:t>El punto de equilibrio es establecido a través de un cálculo que sirve para definir el momento en que los ingresos de una empresa cubren sus gastos fijos y variables, esto es, cuando logras vender lo mismo que gastas, no ganas ni pierdes, has alcanzado el punto de equilibrio.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1ec7d506f8d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675" y="1825625"/>
            <a:ext cx="4921326" cy="29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ec7d506f8d_0_19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PUNTO DE EQUILIBRIO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27" name="Google Shape;127;g1ec7d506f8d_0_19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¿Que debo tener en cuenta para calcular el punto de equilibrio de mi emprendimiento?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Todos los costos o gastos de mi empresa tales como:</a:t>
            </a:r>
            <a:endParaRPr sz="2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-CO" sz="2800">
                <a:solidFill>
                  <a:srgbClr val="000000"/>
                </a:solidFill>
              </a:rPr>
              <a:t>Costos fijos: Alquiler, servicios públicos, nómina.</a:t>
            </a:r>
            <a:endParaRPr sz="2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-CO" sz="2800">
                <a:solidFill>
                  <a:srgbClr val="000000"/>
                </a:solidFill>
              </a:rPr>
              <a:t>Costos variables: Valor de materia prima, materiales o comisiones.</a:t>
            </a:r>
            <a:endParaRPr sz="28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-CO" sz="2800">
                <a:solidFill>
                  <a:srgbClr val="000000"/>
                </a:solidFill>
              </a:rPr>
              <a:t>Gastos: Papelería, etc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El margen de rentabilidad más BAJITO que tengo en mi emprendimiento.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ec7d506f8d_0_36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FÓRMULA PUNTO DE EQUILIBRIO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33" name="Google Shape;133;g1ec7d506f8d_0_36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7200">
                <a:latin typeface="Calibri"/>
                <a:ea typeface="Calibri"/>
                <a:cs typeface="Calibri"/>
                <a:sym typeface="Calibri"/>
              </a:rPr>
              <a:t>Costos       </a:t>
            </a:r>
            <a:r>
              <a:rPr lang="es-CO" sz="7200">
                <a:solidFill>
                  <a:srgbClr val="000000"/>
                </a:solidFill>
              </a:rPr>
              <a:t>  1 -         1</a:t>
            </a:r>
            <a:r>
              <a:rPr lang="es-CO" sz="7200" u="sng">
                <a:solidFill>
                  <a:srgbClr val="000000"/>
                </a:solidFill>
              </a:rPr>
              <a:t>      </a:t>
            </a:r>
            <a:endParaRPr sz="7200" u="sng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7200">
                <a:solidFill>
                  <a:srgbClr val="000000"/>
                </a:solidFill>
              </a:rPr>
              <a:t>                      1+utilidad</a:t>
            </a:r>
            <a:endParaRPr sz="7200">
              <a:solidFill>
                <a:srgbClr val="000000"/>
              </a:solidFill>
            </a:endParaRPr>
          </a:p>
        </p:txBody>
      </p:sp>
      <p:cxnSp>
        <p:nvCxnSpPr>
          <p:cNvPr id="134" name="Google Shape;134;g1ec7d506f8d_0_36"/>
          <p:cNvCxnSpPr/>
          <p:nvPr/>
        </p:nvCxnSpPr>
        <p:spPr>
          <a:xfrm>
            <a:off x="6648500" y="4071325"/>
            <a:ext cx="3528600" cy="3600"/>
          </a:xfrm>
          <a:prstGeom prst="straightConnector1">
            <a:avLst/>
          </a:prstGeom>
          <a:noFill/>
          <a:ln cap="flat" cmpd="sng" w="76200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5" name="Google Shape;135;g1ec7d506f8d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050" y="3388525"/>
            <a:ext cx="686400" cy="6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1ec7d506f8d_0_36"/>
          <p:cNvSpPr txBox="1"/>
          <p:nvPr/>
        </p:nvSpPr>
        <p:spPr>
          <a:xfrm>
            <a:off x="4788200" y="2662175"/>
            <a:ext cx="686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endParaRPr sz="18000"/>
          </a:p>
        </p:txBody>
      </p:sp>
      <p:sp>
        <p:nvSpPr>
          <p:cNvPr id="137" name="Google Shape;137;g1ec7d506f8d_0_36"/>
          <p:cNvSpPr txBox="1"/>
          <p:nvPr/>
        </p:nvSpPr>
        <p:spPr>
          <a:xfrm>
            <a:off x="10177200" y="2744525"/>
            <a:ext cx="686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ec7d506f8d_0_47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>
                <a:solidFill>
                  <a:srgbClr val="000000"/>
                </a:solidFill>
              </a:rPr>
              <a:t>EJERCICIO REAL PUNTO DE EQUILIBRIO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143" name="Google Shape;143;g1ec7d506f8d_0_47"/>
          <p:cNvSpPr txBox="1"/>
          <p:nvPr/>
        </p:nvSpPr>
        <p:spPr>
          <a:xfrm>
            <a:off x="419100" y="1791575"/>
            <a:ext cx="11353800" cy="47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Costos Fijos: 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Alquiler: 600.000$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Servicios Públicos: 200.000$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Nomina: 1.582.000$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Costos Variables: 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Valor de materia prima: 300.000$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Gastos: 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2800">
                <a:solidFill>
                  <a:srgbClr val="000000"/>
                </a:solidFill>
              </a:rPr>
              <a:t>Papelería: 80.000$</a:t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CO" sz="3000">
                <a:solidFill>
                  <a:srgbClr val="000000"/>
                </a:solidFill>
              </a:rPr>
              <a:t>TOTAL DE GASTOS, COSTOS FIJOS Y VARIABLES: 3.362.000$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CO" sz="3000">
                <a:solidFill>
                  <a:srgbClr val="000000"/>
                </a:solidFill>
              </a:rPr>
              <a:t>MARGEN DE RENTABILIDAD MÁS BAJITO: 35%</a:t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144" name="Google Shape;144;g1ec7d506f8d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625" y="1690828"/>
            <a:ext cx="4257024" cy="3082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ec7d506f8d_0_58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600">
                <a:solidFill>
                  <a:srgbClr val="000000"/>
                </a:solidFill>
              </a:rPr>
              <a:t>PUNTO DE EQUILIBRIO</a:t>
            </a:r>
            <a:endParaRPr sz="4600">
              <a:solidFill>
                <a:srgbClr val="000000"/>
              </a:solidFill>
            </a:endParaRPr>
          </a:p>
        </p:txBody>
      </p:sp>
      <p:sp>
        <p:nvSpPr>
          <p:cNvPr id="150" name="Google Shape;150;g1ec7d506f8d_0_58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1ec7d506f8d_0_58"/>
          <p:cNvSpPr txBox="1"/>
          <p:nvPr/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8000">
                <a:solidFill>
                  <a:srgbClr val="000000"/>
                </a:solidFill>
              </a:rPr>
              <a:t>                1-     1</a:t>
            </a:r>
            <a:r>
              <a:rPr lang="es-CO" sz="8000" u="sng">
                <a:solidFill>
                  <a:srgbClr val="000000"/>
                </a:solidFill>
              </a:rPr>
              <a:t>      </a:t>
            </a:r>
            <a:endParaRPr sz="8000" u="sng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8000">
                <a:solidFill>
                  <a:srgbClr val="000000"/>
                </a:solidFill>
              </a:rPr>
              <a:t>                    1+0,35</a:t>
            </a:r>
            <a:endParaRPr sz="8000">
              <a:solidFill>
                <a:srgbClr val="000000"/>
              </a:solidFill>
            </a:endParaRPr>
          </a:p>
        </p:txBody>
      </p:sp>
      <p:cxnSp>
        <p:nvCxnSpPr>
          <p:cNvPr id="152" name="Google Shape;152;g1ec7d506f8d_0_58"/>
          <p:cNvCxnSpPr/>
          <p:nvPr/>
        </p:nvCxnSpPr>
        <p:spPr>
          <a:xfrm flipH="1" rot="10800000">
            <a:off x="6000900" y="4075025"/>
            <a:ext cx="4176300" cy="17100"/>
          </a:xfrm>
          <a:prstGeom prst="straightConnector1">
            <a:avLst/>
          </a:prstGeom>
          <a:noFill/>
          <a:ln cap="flat" cmpd="sng" w="76200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3" name="Google Shape;153;g1ec7d506f8d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600" y="3315350"/>
            <a:ext cx="686400" cy="6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1ec7d506f8d_0_58"/>
          <p:cNvSpPr txBox="1"/>
          <p:nvPr/>
        </p:nvSpPr>
        <p:spPr>
          <a:xfrm>
            <a:off x="4788200" y="2662175"/>
            <a:ext cx="686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0">
                <a:solidFill>
                  <a:srgbClr val="000000"/>
                </a:solidFill>
              </a:rPr>
              <a:t>(</a:t>
            </a:r>
            <a:endParaRPr sz="18000"/>
          </a:p>
        </p:txBody>
      </p:sp>
      <p:sp>
        <p:nvSpPr>
          <p:cNvPr id="155" name="Google Shape;155;g1ec7d506f8d_0_58"/>
          <p:cNvSpPr txBox="1"/>
          <p:nvPr/>
        </p:nvSpPr>
        <p:spPr>
          <a:xfrm>
            <a:off x="10177200" y="2744525"/>
            <a:ext cx="686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18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0"/>
          </a:p>
        </p:txBody>
      </p:sp>
      <p:sp>
        <p:nvSpPr>
          <p:cNvPr id="156" name="Google Shape;156;g1ec7d506f8d_0_58"/>
          <p:cNvSpPr txBox="1"/>
          <p:nvPr/>
        </p:nvSpPr>
        <p:spPr>
          <a:xfrm>
            <a:off x="838200" y="3262850"/>
            <a:ext cx="36129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CO" sz="5300">
                <a:solidFill>
                  <a:srgbClr val="000000"/>
                </a:solidFill>
              </a:rPr>
              <a:t>3.362.000$</a:t>
            </a:r>
            <a:endParaRPr sz="5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2023-12-03T22:17:17Z</dcterms:created>
  <dc:creator>LEONARDO</dc:creator>
</cp:coreProperties>
</file>