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57" r:id="rId4"/>
    <p:sldId id="258" r:id="rId5"/>
    <p:sldId id="260" r:id="rId6"/>
    <p:sldId id="261" r:id="rId7"/>
    <p:sldId id="263" r:id="rId8"/>
    <p:sldId id="262" r:id="rId9"/>
    <p:sldId id="264" r:id="rId10"/>
    <p:sldId id="265" r:id="rId11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E5D153-BB35-4498-90DA-A63B2B704CF2}" v="9" dt="2023-12-04T21:23:00.8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87974" autoAdjust="0"/>
  </p:normalViewPr>
  <p:slideViewPr>
    <p:cSldViewPr snapToGrid="0">
      <p:cViewPr varScale="1">
        <p:scale>
          <a:sx n="69" d="100"/>
          <a:sy n="69" d="100"/>
        </p:scale>
        <p:origin x="162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ober loaiza" userId="54cfee3e7b719831" providerId="LiveId" clId="{04E5D153-BB35-4498-90DA-A63B2B704CF2}"/>
    <pc:docChg chg="undo custSel addSld delSld modSld">
      <pc:chgData name="hoober loaiza" userId="54cfee3e7b719831" providerId="LiveId" clId="{04E5D153-BB35-4498-90DA-A63B2B704CF2}" dt="2023-12-05T19:01:55.986" v="1759" actId="6549"/>
      <pc:docMkLst>
        <pc:docMk/>
      </pc:docMkLst>
      <pc:sldChg chg="modSp mod">
        <pc:chgData name="hoober loaiza" userId="54cfee3e7b719831" providerId="LiveId" clId="{04E5D153-BB35-4498-90DA-A63B2B704CF2}" dt="2023-12-04T20:12:09.622" v="542" actId="20577"/>
        <pc:sldMkLst>
          <pc:docMk/>
          <pc:sldMk cId="2529901199" sldId="256"/>
        </pc:sldMkLst>
        <pc:spChg chg="mod">
          <ac:chgData name="hoober loaiza" userId="54cfee3e7b719831" providerId="LiveId" clId="{04E5D153-BB35-4498-90DA-A63B2B704CF2}" dt="2023-12-04T20:12:09.622" v="542" actId="20577"/>
          <ac:spMkLst>
            <pc:docMk/>
            <pc:sldMk cId="2529901199" sldId="256"/>
            <ac:spMk id="3" creationId="{8BA2EA10-EF45-7022-597A-5BCE92C2CCCE}"/>
          </ac:spMkLst>
        </pc:spChg>
      </pc:sldChg>
      <pc:sldChg chg="addSp modSp del mod">
        <pc:chgData name="hoober loaiza" userId="54cfee3e7b719831" providerId="LiveId" clId="{04E5D153-BB35-4498-90DA-A63B2B704CF2}" dt="2023-12-04T21:02:35.538" v="1110" actId="47"/>
        <pc:sldMkLst>
          <pc:docMk/>
          <pc:sldMk cId="1338956241" sldId="259"/>
        </pc:sldMkLst>
        <pc:spChg chg="add mod">
          <ac:chgData name="hoober loaiza" userId="54cfee3e7b719831" providerId="LiveId" clId="{04E5D153-BB35-4498-90DA-A63B2B704CF2}" dt="2023-12-04T21:02:24.095" v="1106" actId="1076"/>
          <ac:spMkLst>
            <pc:docMk/>
            <pc:sldMk cId="1338956241" sldId="259"/>
            <ac:spMk id="3" creationId="{90D8D606-4F03-2794-C521-9F7E91727AE4}"/>
          </ac:spMkLst>
        </pc:spChg>
      </pc:sldChg>
      <pc:sldChg chg="modSp mod">
        <pc:chgData name="hoober loaiza" userId="54cfee3e7b719831" providerId="LiveId" clId="{04E5D153-BB35-4498-90DA-A63B2B704CF2}" dt="2023-12-05T19:01:55.986" v="1759" actId="6549"/>
        <pc:sldMkLst>
          <pc:docMk/>
          <pc:sldMk cId="1624619044" sldId="260"/>
        </pc:sldMkLst>
        <pc:spChg chg="mod">
          <ac:chgData name="hoober loaiza" userId="54cfee3e7b719831" providerId="LiveId" clId="{04E5D153-BB35-4498-90DA-A63B2B704CF2}" dt="2023-12-05T19:01:55.986" v="1759" actId="6549"/>
          <ac:spMkLst>
            <pc:docMk/>
            <pc:sldMk cId="1624619044" sldId="260"/>
            <ac:spMk id="3" creationId="{AD4DE692-8DEA-A3BD-C64E-509C71165396}"/>
          </ac:spMkLst>
        </pc:spChg>
      </pc:sldChg>
      <pc:sldChg chg="modSp mod">
        <pc:chgData name="hoober loaiza" userId="54cfee3e7b719831" providerId="LiveId" clId="{04E5D153-BB35-4498-90DA-A63B2B704CF2}" dt="2023-12-04T20:08:33.565" v="491" actId="20577"/>
        <pc:sldMkLst>
          <pc:docMk/>
          <pc:sldMk cId="4287901280" sldId="261"/>
        </pc:sldMkLst>
        <pc:spChg chg="mod">
          <ac:chgData name="hoober loaiza" userId="54cfee3e7b719831" providerId="LiveId" clId="{04E5D153-BB35-4498-90DA-A63B2B704CF2}" dt="2023-12-04T20:08:33.565" v="491" actId="20577"/>
          <ac:spMkLst>
            <pc:docMk/>
            <pc:sldMk cId="4287901280" sldId="261"/>
            <ac:spMk id="3" creationId="{BD2B4826-4EB6-6860-6B8F-DB58F3A184E0}"/>
          </ac:spMkLst>
        </pc:spChg>
      </pc:sldChg>
      <pc:sldChg chg="addSp modSp mod">
        <pc:chgData name="hoober loaiza" userId="54cfee3e7b719831" providerId="LiveId" clId="{04E5D153-BB35-4498-90DA-A63B2B704CF2}" dt="2023-12-04T20:58:30.890" v="1101" actId="14734"/>
        <pc:sldMkLst>
          <pc:docMk/>
          <pc:sldMk cId="1539506456" sldId="262"/>
        </pc:sldMkLst>
        <pc:spChg chg="mod">
          <ac:chgData name="hoober loaiza" userId="54cfee3e7b719831" providerId="LiveId" clId="{04E5D153-BB35-4498-90DA-A63B2B704CF2}" dt="2023-12-04T20:09:35.527" v="499" actId="1076"/>
          <ac:spMkLst>
            <pc:docMk/>
            <pc:sldMk cId="1539506456" sldId="262"/>
            <ac:spMk id="2" creationId="{064EF0B5-B797-94DA-4064-198079046421}"/>
          </ac:spMkLst>
        </pc:spChg>
        <pc:spChg chg="mod">
          <ac:chgData name="hoober loaiza" userId="54cfee3e7b719831" providerId="LiveId" clId="{04E5D153-BB35-4498-90DA-A63B2B704CF2}" dt="2023-12-04T20:55:11.223" v="1079" actId="20577"/>
          <ac:spMkLst>
            <pc:docMk/>
            <pc:sldMk cId="1539506456" sldId="262"/>
            <ac:spMk id="3" creationId="{51B4FB26-2A8D-848D-D58E-1715D5B46294}"/>
          </ac:spMkLst>
        </pc:spChg>
        <pc:graphicFrameChg chg="add mod modGraphic">
          <ac:chgData name="hoober loaiza" userId="54cfee3e7b719831" providerId="LiveId" clId="{04E5D153-BB35-4498-90DA-A63B2B704CF2}" dt="2023-12-04T20:58:30.890" v="1101" actId="14734"/>
          <ac:graphicFrameMkLst>
            <pc:docMk/>
            <pc:sldMk cId="1539506456" sldId="262"/>
            <ac:graphicFrameMk id="4" creationId="{719A6FF7-6C32-0AB8-1453-731284DA68AB}"/>
          </ac:graphicFrameMkLst>
        </pc:graphicFrameChg>
      </pc:sldChg>
      <pc:sldChg chg="addSp delSp modSp new mod">
        <pc:chgData name="hoober loaiza" userId="54cfee3e7b719831" providerId="LiveId" clId="{04E5D153-BB35-4498-90DA-A63B2B704CF2}" dt="2023-12-04T20:47:42.611" v="875" actId="14100"/>
        <pc:sldMkLst>
          <pc:docMk/>
          <pc:sldMk cId="2415317709" sldId="263"/>
        </pc:sldMkLst>
        <pc:spChg chg="mod">
          <ac:chgData name="hoober loaiza" userId="54cfee3e7b719831" providerId="LiveId" clId="{04E5D153-BB35-4498-90DA-A63B2B704CF2}" dt="2023-12-04T20:13:07.786" v="572" actId="1076"/>
          <ac:spMkLst>
            <pc:docMk/>
            <pc:sldMk cId="2415317709" sldId="263"/>
            <ac:spMk id="2" creationId="{262B0CC6-2418-8685-7A6B-06890DBCA3A0}"/>
          </ac:spMkLst>
        </pc:spChg>
        <pc:spChg chg="mod">
          <ac:chgData name="hoober loaiza" userId="54cfee3e7b719831" providerId="LiveId" clId="{04E5D153-BB35-4498-90DA-A63B2B704CF2}" dt="2023-12-04T20:22:45.047" v="762" actId="20577"/>
          <ac:spMkLst>
            <pc:docMk/>
            <pc:sldMk cId="2415317709" sldId="263"/>
            <ac:spMk id="3" creationId="{9699A0E4-BF7E-513A-2F35-1F5E44E48166}"/>
          </ac:spMkLst>
        </pc:spChg>
        <pc:graphicFrameChg chg="add del mod modGraphic">
          <ac:chgData name="hoober loaiza" userId="54cfee3e7b719831" providerId="LiveId" clId="{04E5D153-BB35-4498-90DA-A63B2B704CF2}" dt="2023-12-04T20:46:47.164" v="871" actId="478"/>
          <ac:graphicFrameMkLst>
            <pc:docMk/>
            <pc:sldMk cId="2415317709" sldId="263"/>
            <ac:graphicFrameMk id="4" creationId="{45CFA1FA-220F-26E0-7ADF-DA7E4E0047CD}"/>
          </ac:graphicFrameMkLst>
        </pc:graphicFrameChg>
        <pc:graphicFrameChg chg="add del mod modGraphic">
          <ac:chgData name="hoober loaiza" userId="54cfee3e7b719831" providerId="LiveId" clId="{04E5D153-BB35-4498-90DA-A63B2B704CF2}" dt="2023-12-04T20:46:50.757" v="872" actId="478"/>
          <ac:graphicFrameMkLst>
            <pc:docMk/>
            <pc:sldMk cId="2415317709" sldId="263"/>
            <ac:graphicFrameMk id="5" creationId="{4FF15FF2-076B-DE74-3CE4-6FC249B1365C}"/>
          </ac:graphicFrameMkLst>
        </pc:graphicFrameChg>
        <pc:graphicFrameChg chg="add mod modGraphic">
          <ac:chgData name="hoober loaiza" userId="54cfee3e7b719831" providerId="LiveId" clId="{04E5D153-BB35-4498-90DA-A63B2B704CF2}" dt="2023-12-04T20:47:42.611" v="875" actId="14100"/>
          <ac:graphicFrameMkLst>
            <pc:docMk/>
            <pc:sldMk cId="2415317709" sldId="263"/>
            <ac:graphicFrameMk id="6" creationId="{F6A9B31D-DE1D-913C-1739-850ACC41EF93}"/>
          </ac:graphicFrameMkLst>
        </pc:graphicFrameChg>
      </pc:sldChg>
      <pc:sldChg chg="addSp modSp new mod">
        <pc:chgData name="hoober loaiza" userId="54cfee3e7b719831" providerId="LiveId" clId="{04E5D153-BB35-4498-90DA-A63B2B704CF2}" dt="2023-12-04T22:48:13.819" v="1736" actId="1076"/>
        <pc:sldMkLst>
          <pc:docMk/>
          <pc:sldMk cId="3578357316" sldId="264"/>
        </pc:sldMkLst>
        <pc:spChg chg="mod">
          <ac:chgData name="hoober loaiza" userId="54cfee3e7b719831" providerId="LiveId" clId="{04E5D153-BB35-4498-90DA-A63B2B704CF2}" dt="2023-12-04T22:48:13.819" v="1736" actId="1076"/>
          <ac:spMkLst>
            <pc:docMk/>
            <pc:sldMk cId="3578357316" sldId="264"/>
            <ac:spMk id="2" creationId="{470C0690-C39D-93B0-3D1C-8162F7FA1FE9}"/>
          </ac:spMkLst>
        </pc:spChg>
        <pc:spChg chg="mod">
          <ac:chgData name="hoober loaiza" userId="54cfee3e7b719831" providerId="LiveId" clId="{04E5D153-BB35-4498-90DA-A63B2B704CF2}" dt="2023-12-04T22:48:09.501" v="1735" actId="1076"/>
          <ac:spMkLst>
            <pc:docMk/>
            <pc:sldMk cId="3578357316" sldId="264"/>
            <ac:spMk id="3" creationId="{93FC0B37-1C4C-07F2-6795-28DFE051E22A}"/>
          </ac:spMkLst>
        </pc:spChg>
        <pc:graphicFrameChg chg="add mod modGraphic">
          <ac:chgData name="hoober loaiza" userId="54cfee3e7b719831" providerId="LiveId" clId="{04E5D153-BB35-4498-90DA-A63B2B704CF2}" dt="2023-12-04T21:23:40.572" v="1401" actId="1076"/>
          <ac:graphicFrameMkLst>
            <pc:docMk/>
            <pc:sldMk cId="3578357316" sldId="264"/>
            <ac:graphicFrameMk id="4" creationId="{A63CA55F-AC87-FFCD-9DEC-9908854B1709}"/>
          </ac:graphicFrameMkLst>
        </pc:graphicFrameChg>
      </pc:sldChg>
      <pc:sldChg chg="modSp new mod">
        <pc:chgData name="hoober loaiza" userId="54cfee3e7b719831" providerId="LiveId" clId="{04E5D153-BB35-4498-90DA-A63B2B704CF2}" dt="2023-12-04T22:47:52.697" v="1734" actId="1035"/>
        <pc:sldMkLst>
          <pc:docMk/>
          <pc:sldMk cId="1013319721" sldId="265"/>
        </pc:sldMkLst>
        <pc:spChg chg="mod">
          <ac:chgData name="hoober loaiza" userId="54cfee3e7b719831" providerId="LiveId" clId="{04E5D153-BB35-4498-90DA-A63B2B704CF2}" dt="2023-12-04T22:47:44.126" v="1696" actId="1035"/>
          <ac:spMkLst>
            <pc:docMk/>
            <pc:sldMk cId="1013319721" sldId="265"/>
            <ac:spMk id="2" creationId="{00BB7227-5CEB-058F-F5B3-F47930699BBB}"/>
          </ac:spMkLst>
        </pc:spChg>
        <pc:spChg chg="mod">
          <ac:chgData name="hoober loaiza" userId="54cfee3e7b719831" providerId="LiveId" clId="{04E5D153-BB35-4498-90DA-A63B2B704CF2}" dt="2023-12-04T22:47:52.697" v="1734" actId="1035"/>
          <ac:spMkLst>
            <pc:docMk/>
            <pc:sldMk cId="1013319721" sldId="265"/>
            <ac:spMk id="3" creationId="{09A3C0E1-4FFA-B9FF-E7B3-D82A20338434}"/>
          </ac:spMkLst>
        </pc:spChg>
      </pc:sldChg>
      <pc:sldChg chg="addSp modSp new mod">
        <pc:chgData name="hoober loaiza" userId="54cfee3e7b719831" providerId="LiveId" clId="{04E5D153-BB35-4498-90DA-A63B2B704CF2}" dt="2023-12-05T19:01:02.333" v="1753" actId="14100"/>
        <pc:sldMkLst>
          <pc:docMk/>
          <pc:sldMk cId="2664119206" sldId="266"/>
        </pc:sldMkLst>
        <pc:picChg chg="add mod modCrop">
          <ac:chgData name="hoober loaiza" userId="54cfee3e7b719831" providerId="LiveId" clId="{04E5D153-BB35-4498-90DA-A63B2B704CF2}" dt="2023-12-05T19:01:02.333" v="1753" actId="14100"/>
          <ac:picMkLst>
            <pc:docMk/>
            <pc:sldMk cId="2664119206" sldId="266"/>
            <ac:picMk id="5" creationId="{2162150B-4807-2EE0-7A3D-BFE397FA07D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11B6E0-57F7-E3A8-F2FF-AC425987BC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F6EA4B3-8959-95E1-2332-2E9EE85BAC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97EC5DD-2680-8D5D-7B55-0BC18565B2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A5127-358F-4995-BCFC-0372F957A465}" type="datetimeFigureOut">
              <a:rPr lang="es-CO" smtClean="0"/>
              <a:t>5/12/2023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6C15579-CE29-2C09-8639-4E7FEE3EC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5EFA7B5-69D8-0472-0270-EE7F51825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DF9F8-326D-40C9-8DBF-9DD4F7A79B3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43607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42139C-1C96-201B-F007-DABF96E24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403AAA5-E1D2-8410-BB4B-7A2CB3BB9D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DE8792F-20F3-DE87-8310-A225858F8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A5127-358F-4995-BCFC-0372F957A465}" type="datetimeFigureOut">
              <a:rPr lang="es-CO" smtClean="0"/>
              <a:t>5/12/2023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6348503-EFB5-7986-8227-D490D25A1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9C8B155-1917-9AEF-DB43-BE8CB4E2F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DF9F8-326D-40C9-8DBF-9DD4F7A79B3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97287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8DD3F3-C9E6-E04F-76B5-11785267D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C9F7D97-00EA-456C-2C8E-5562057185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4B5A38C-0E79-3B05-6106-E54CBCD73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A5127-358F-4995-BCFC-0372F957A465}" type="datetimeFigureOut">
              <a:rPr lang="es-CO" smtClean="0"/>
              <a:t>5/12/2023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630B89-583B-A94B-DA22-EE6C4D6A3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3F9969-4122-A08F-75BE-0F5E4E356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DF9F8-326D-40C9-8DBF-9DD4F7A79B3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23797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DA5690-D334-E807-1148-0AE806702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D3C40F-510A-2B82-9F3B-D7E74E4774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F923D26-AEE2-6B33-9D3F-D9E99FA0E3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6DD9408-1B4A-DBB2-43F2-69C77DD8B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A5127-358F-4995-BCFC-0372F957A465}" type="datetimeFigureOut">
              <a:rPr lang="es-CO" smtClean="0"/>
              <a:t>5/12/2023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A048074-A390-7365-2442-641E2393B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4925FB7-04F9-0E5C-65EE-4C16870E6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DF9F8-326D-40C9-8DBF-9DD4F7A79B3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58586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EDE73A-B942-FE43-3F03-FB2C5A21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596CDA-F968-D811-1D9B-0B5FE1B16D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03D2935-FF54-4EB7-D0D3-7284646D49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797D687-5EFE-A736-A5BC-F3661AC297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E1F10F5-DB33-90A5-55FD-2A85205ABB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3BB25DE-AB36-5C9D-74DB-ACCB5EB1A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A5127-358F-4995-BCFC-0372F957A465}" type="datetimeFigureOut">
              <a:rPr lang="es-CO" smtClean="0"/>
              <a:t>5/12/2023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E3165AC-7A78-16BF-B6ED-898E7D1AF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6391640-EF66-EC3D-775B-3B40169AB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DF9F8-326D-40C9-8DBF-9DD4F7A79B3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51354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8078DB-B0A9-B9E4-9929-00494D0F2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3D0FC32-F5E6-E574-A849-FC969927A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A5127-358F-4995-BCFC-0372F957A465}" type="datetimeFigureOut">
              <a:rPr lang="es-CO" smtClean="0"/>
              <a:t>5/12/2023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10D03CC-C235-376E-7A37-34EE5CD77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5829547-7982-752C-12B9-D0092CF58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DF9F8-326D-40C9-8DBF-9DD4F7A79B3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70595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E49C857-A316-1F74-EA48-D5785F9E8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A5127-358F-4995-BCFC-0372F957A465}" type="datetimeFigureOut">
              <a:rPr lang="es-CO" smtClean="0"/>
              <a:t>5/12/2023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39EDBE4-DE5F-ED57-F869-06EE1CD38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796AF06-72C0-C655-F244-B38C35CE4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DF9F8-326D-40C9-8DBF-9DD4F7A79B3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04050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178FCB-2F6B-BDE0-99D8-AE655C78C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B450E65-A914-C5AF-D89A-AD16FAFA04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728050B-1A77-3671-DE78-806BB6D268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0C1FEC9-10E3-3A10-F85E-BED48AA1F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A5127-358F-4995-BCFC-0372F957A465}" type="datetimeFigureOut">
              <a:rPr lang="es-CO" smtClean="0"/>
              <a:t>5/12/2023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A7837AC-373D-0120-79A2-482DC9CFC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EDB6B2E-7BCA-990E-9A92-16E235A92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DF9F8-326D-40C9-8DBF-9DD4F7A79B3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72827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E7E087-AEAB-8D20-0851-FA1246B8F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BE69AC7-14C6-5897-037D-6F16768B10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B47582B-EE21-0D0E-81A6-1756EB259C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ACC475D-E1EB-20F3-CEA8-8AC6EB8D3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A5127-358F-4995-BCFC-0372F957A465}" type="datetimeFigureOut">
              <a:rPr lang="es-CO" smtClean="0"/>
              <a:t>5/12/2023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2682485-9C64-363C-58A7-FE38587A4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03EBCEA-1BC2-AC49-F2D4-9AB1BDC7D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DF9F8-326D-40C9-8DBF-9DD4F7A79B3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46170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446D24-85AA-E55E-3D8F-5E18886DA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445B550-6E4F-C159-2B3B-27D8ABFD81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0B147A6-B4AC-07A8-67B2-DB464ADD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A5127-358F-4995-BCFC-0372F957A465}" type="datetimeFigureOut">
              <a:rPr lang="es-CO" smtClean="0"/>
              <a:t>5/12/2023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35DEA13-0C0F-04CF-A38D-BF8D900EB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15D64E2-95DE-B15B-0401-FBA167577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DF9F8-326D-40C9-8DBF-9DD4F7A79B3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6678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E674C3D-4C9D-BE8E-175C-72345804CE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396F1EA-1942-3AA8-216B-3B9EE74922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CF4D0F9-F042-B19D-D4E9-C2459E94A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A5127-358F-4995-BCFC-0372F957A465}" type="datetimeFigureOut">
              <a:rPr lang="es-CO" smtClean="0"/>
              <a:t>5/12/2023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12A32C5-BE45-63BD-7B39-044BDEF69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4BFD30-6D8D-49AC-76DF-C46F9C3EE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DF9F8-326D-40C9-8DBF-9DD4F7A79B3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22028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79BE79C-2103-AD72-FE46-2B4D2E22B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1679598-2523-D97D-6E67-3530738BDF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9779DD-6F78-B1F8-7B92-B620647DCC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7A5127-358F-4995-BCFC-0372F957A465}" type="datetimeFigureOut">
              <a:rPr lang="es-CO" smtClean="0"/>
              <a:t>5/12/2023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060AF35-4A11-8A37-5D42-8EB9EBFFD3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2D33BB-8361-55F0-D310-70CF4A5E82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8DF9F8-326D-40C9-8DBF-9DD4F7A79B3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24808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CA7ED7-B45B-67DA-8F49-3A316AF1A2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C43C024-CC6F-0018-4D3F-FA616AA29F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162150B-4807-2EE0-7A3D-BFE397FA07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36" t="6017" r="5518" b="6991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119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25B298-580A-A659-BA50-93B03CBE5A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7591" y="1650378"/>
            <a:ext cx="9144000" cy="409923"/>
          </a:xfrm>
        </p:spPr>
        <p:txBody>
          <a:bodyPr>
            <a:normAutofit fontScale="90000"/>
          </a:bodyPr>
          <a:lstStyle/>
          <a:p>
            <a:pPr algn="l"/>
            <a:r>
              <a:rPr lang="es-CO" sz="2400" b="1" dirty="0"/>
              <a:t>HOOBER LOAIZA ERAZO </a:t>
            </a:r>
            <a:r>
              <a:rPr lang="es-CO" sz="2400" dirty="0"/>
              <a:t>– CONTADOR PUBLICO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BA2EA10-EF45-7022-597A-5BCE92C2CC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9893" y="2297346"/>
            <a:ext cx="9144000" cy="2185444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es-CO" dirty="0"/>
              <a:t>TEMAS:</a:t>
            </a:r>
          </a:p>
          <a:p>
            <a:pPr algn="l"/>
            <a:r>
              <a:rPr lang="es-CO" dirty="0"/>
              <a:t>TIPOS DE EMPRESAS</a:t>
            </a:r>
          </a:p>
          <a:p>
            <a:pPr algn="l"/>
            <a:r>
              <a:rPr lang="es-CO" dirty="0"/>
              <a:t> PORQUE QUIERO CREAR MI EMPRESA</a:t>
            </a:r>
          </a:p>
          <a:p>
            <a:pPr algn="l"/>
            <a:r>
              <a:rPr lang="es-CO" dirty="0"/>
              <a:t>CREENCIAS Y VALORES</a:t>
            </a:r>
          </a:p>
          <a:p>
            <a:pPr algn="l"/>
            <a:r>
              <a:rPr lang="es-CO" dirty="0"/>
              <a:t>SISTEMA DE COSTEO</a:t>
            </a:r>
          </a:p>
          <a:p>
            <a:pPr algn="l"/>
            <a:r>
              <a:rPr lang="es-CO" dirty="0"/>
              <a:t>MARGEN DE CONTRIBUCION</a:t>
            </a:r>
          </a:p>
          <a:p>
            <a:pPr algn="l"/>
            <a:r>
              <a:rPr lang="es-CO" dirty="0"/>
              <a:t>PUNTO DE EQUILIBRIO</a:t>
            </a:r>
          </a:p>
          <a:p>
            <a:pPr algn="l"/>
            <a:endParaRPr lang="es-CO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297517A-9207-334A-5802-B2B260AF19D8}"/>
              </a:ext>
            </a:extLst>
          </p:cNvPr>
          <p:cNvSpPr/>
          <p:nvPr/>
        </p:nvSpPr>
        <p:spPr>
          <a:xfrm>
            <a:off x="422459" y="606359"/>
            <a:ext cx="113470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MX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TALLER CONTABLE  - EMPRENDIMIENTO</a:t>
            </a:r>
          </a:p>
        </p:txBody>
      </p:sp>
    </p:spTree>
    <p:extLst>
      <p:ext uri="{BB962C8B-B14F-4D97-AF65-F5344CB8AC3E}">
        <p14:creationId xmlns:p14="http://schemas.microsoft.com/office/powerpoint/2010/main" val="2529901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D90F97-AC42-E8A4-6693-0EF6C4B5F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22822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TALLER CONTABLE  - EMPRENDIMIENTO</a:t>
            </a:r>
            <a:br>
              <a:rPr lang="es-MX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es-CO" sz="2400" b="1" dirty="0"/>
              <a:t>HOOBER LOAIZA ERAZO </a:t>
            </a:r>
            <a:r>
              <a:rPr lang="es-CO" sz="2400" dirty="0"/>
              <a:t>– CONTADOR PUBLICO</a:t>
            </a:r>
            <a:br>
              <a:rPr lang="es-CO" sz="2400" dirty="0"/>
            </a:br>
            <a:endParaRPr lang="es-CO" sz="24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006D7B5-C076-D7AF-41D8-BF4F590B85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07579"/>
            <a:ext cx="10515600" cy="4069383"/>
          </a:xfrm>
        </p:spPr>
        <p:txBody>
          <a:bodyPr/>
          <a:lstStyle/>
          <a:p>
            <a:r>
              <a:rPr lang="es-CO" dirty="0"/>
              <a:t>TIPOS DE EMPRESAS: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CO" dirty="0"/>
              <a:t>INDUSTRIALES. Son aquellas empresas que producen artículos a través de la transformación de materias primas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CO" dirty="0"/>
              <a:t>COMERCIALES. Son las empresas dedicadas a la comercialización (venta) de artículos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CO" dirty="0"/>
              <a:t>DE SERVICIOS. Distintas de los anteriores, las cuales ofrecen intangibles</a:t>
            </a:r>
          </a:p>
        </p:txBody>
      </p:sp>
    </p:spTree>
    <p:extLst>
      <p:ext uri="{BB962C8B-B14F-4D97-AF65-F5344CB8AC3E}">
        <p14:creationId xmlns:p14="http://schemas.microsoft.com/office/powerpoint/2010/main" val="913416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DDFA69-47B6-735A-EDC7-8B897D5DB5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MX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TALLER CONTABLE  - EMPRENDIMIENTO</a:t>
            </a:r>
            <a:br>
              <a:rPr lang="es-MX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es-CO" sz="2700" b="1" dirty="0"/>
              <a:t>HOOBER LOAIZA ERAZO </a:t>
            </a:r>
            <a:r>
              <a:rPr lang="es-CO" sz="2700" dirty="0"/>
              <a:t>– CONTADOR PUBLICO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70E9E4E-5C98-8516-A510-926CB361A6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033"/>
            <a:ext cx="10515600" cy="4035929"/>
          </a:xfrm>
        </p:spPr>
        <p:txBody>
          <a:bodyPr/>
          <a:lstStyle/>
          <a:p>
            <a:r>
              <a:rPr lang="es-CO" dirty="0"/>
              <a:t>PORQUE QUIERO CREAR MI EMPRESA.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CO" dirty="0"/>
              <a:t>CUMPLIR MIS METAS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CO" dirty="0"/>
              <a:t>SATISFACER LAS NECESIDADES DEL ENTORNO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CO" dirty="0"/>
              <a:t>GENERAR EMPLEO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CO" dirty="0"/>
              <a:t>AYUDAR A LOS DEMAS</a:t>
            </a:r>
          </a:p>
          <a:p>
            <a:pPr>
              <a:buFont typeface="Wingdings" panose="05000000000000000000" pitchFamily="2" charset="2"/>
              <a:buChar char="Ø"/>
            </a:pP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558948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6DC708-97C0-25F3-9BBC-FA526E52C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MX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TALLER CONTABLE  - EMPRENDIMIENTO</a:t>
            </a:r>
            <a:br>
              <a:rPr lang="es-MX" sz="6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es-CO" sz="2700" b="1" dirty="0"/>
              <a:t>HOOBER LOAIZA ERAZO </a:t>
            </a:r>
            <a:r>
              <a:rPr lang="es-CO" sz="2700" dirty="0"/>
              <a:t>– CONTADOR PUBLICO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D4DE692-8DEA-A3BD-C64E-509C711653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19093"/>
            <a:ext cx="10515600" cy="3957870"/>
          </a:xfrm>
        </p:spPr>
        <p:txBody>
          <a:bodyPr>
            <a:normAutofit lnSpcReduction="10000"/>
          </a:bodyPr>
          <a:lstStyle/>
          <a:p>
            <a:r>
              <a:rPr lang="es-CO" dirty="0"/>
              <a:t>CREENCIAS Y VALORES.</a:t>
            </a:r>
          </a:p>
          <a:p>
            <a:pPr marL="0" indent="0">
              <a:buNone/>
            </a:pPr>
            <a:r>
              <a:rPr lang="es-CO" dirty="0"/>
              <a:t>Mi negocio es para generar ingresos, por ende mis creencias no deben interferir en la generación de los mismos, o deben evolucionar, ya que debo satisfacer las necesidades de mis clientes.</a:t>
            </a:r>
          </a:p>
          <a:p>
            <a:pPr marL="0" indent="0">
              <a:buNone/>
            </a:pPr>
            <a:r>
              <a:rPr lang="es-CO" dirty="0"/>
              <a:t>Mi empresa debe caracterizarse por: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CO" dirty="0"/>
              <a:t>Honestidad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CO" dirty="0" err="1"/>
              <a:t>Humilda</a:t>
            </a:r>
            <a:r>
              <a:rPr lang="es-CO" dirty="0"/>
              <a:t> y Lealtad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CO" dirty="0"/>
              <a:t>Generosidad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CO" dirty="0"/>
              <a:t>Calidad</a:t>
            </a:r>
          </a:p>
          <a:p>
            <a:pPr>
              <a:buFont typeface="Wingdings" panose="05000000000000000000" pitchFamily="2" charset="2"/>
              <a:buChar char="ü"/>
            </a:pP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624619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A76D29-AC8F-9EAD-E1FE-A7E09EC7D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MX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TALLER CONTABLE  - EMPRENDIMIENTO</a:t>
            </a:r>
            <a:br>
              <a:rPr lang="es-MX" sz="9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es-CO" sz="2700" b="1" dirty="0"/>
              <a:t>HOOBER LOAIZA ERAZO </a:t>
            </a:r>
            <a:r>
              <a:rPr lang="es-CO" sz="2700" dirty="0"/>
              <a:t>– CONTADOR PUBLICO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D2B4826-4EB6-6860-6B8F-DB58F3A184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52545"/>
            <a:ext cx="10515600" cy="3924417"/>
          </a:xfrm>
        </p:spPr>
        <p:txBody>
          <a:bodyPr>
            <a:normAutofit fontScale="92500" lnSpcReduction="20000"/>
          </a:bodyPr>
          <a:lstStyle/>
          <a:p>
            <a:r>
              <a:rPr lang="es-CO" dirty="0"/>
              <a:t>SISTEMA DE COSTEO DE MI NEGOCIO.</a:t>
            </a:r>
          </a:p>
          <a:p>
            <a:pPr marL="0" indent="0">
              <a:buNone/>
            </a:pPr>
            <a:r>
              <a:rPr lang="es-CO" dirty="0"/>
              <a:t>Los Costos y Gastos de mi empresa son todas las erogaciones de dinero y/o recursos monetarios o no monetarios de los cuales se debe desprender la empresa para su normal funcionamiento.</a:t>
            </a:r>
          </a:p>
          <a:p>
            <a:pPr marL="0" indent="0">
              <a:buNone/>
            </a:pPr>
            <a:r>
              <a:rPr lang="es-CO" dirty="0"/>
              <a:t>Tenemos los costos fijos y variables.</a:t>
            </a:r>
          </a:p>
          <a:p>
            <a:pPr marL="0" indent="0">
              <a:buNone/>
            </a:pPr>
            <a:r>
              <a:rPr lang="es-CO" dirty="0"/>
              <a:t>Entre los costos fijos tenemos: alquiler, servicios públicos, nomina, </a:t>
            </a:r>
          </a:p>
          <a:p>
            <a:pPr marL="0" indent="0">
              <a:buNone/>
            </a:pPr>
            <a:r>
              <a:rPr lang="es-CO" dirty="0"/>
              <a:t>Los costos variables son aquellos que están directamente relacionados con la producción, comercialización o prestación de servicios como, valor de la materia prima o materiales, comisiones, </a:t>
            </a:r>
          </a:p>
          <a:p>
            <a:pPr marL="0" indent="0">
              <a:buNone/>
            </a:pPr>
            <a:r>
              <a:rPr lang="es-CO" dirty="0"/>
              <a:t>Tenemos también los GASTOS, los cuales son las salidas de recursos económicos, que no tienen relación directa con la generación de ingresos.</a:t>
            </a:r>
          </a:p>
          <a:p>
            <a:pPr marL="0" indent="0">
              <a:buNone/>
            </a:pP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2879012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2B0CC6-2418-8685-7A6B-06890DBCA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MX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TALLER CONTABLE  - EMPRENDIMIENTO</a:t>
            </a:r>
            <a:br>
              <a:rPr lang="es-MX" sz="15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es-CO" sz="2700" b="1" dirty="0"/>
              <a:t>HOOBER LOAIZA ERAZO </a:t>
            </a:r>
            <a:r>
              <a:rPr lang="es-CO" sz="2700" dirty="0"/>
              <a:t>– CONTADOR PUBLICO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699A0E4-BF7E-513A-2F35-1F5E44E481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980" y="2152185"/>
            <a:ext cx="10617820" cy="4024778"/>
          </a:xfrm>
        </p:spPr>
        <p:txBody>
          <a:bodyPr/>
          <a:lstStyle/>
          <a:p>
            <a:r>
              <a:rPr lang="es-CO" dirty="0"/>
              <a:t>TALLER DE COSTOS.</a:t>
            </a:r>
          </a:p>
          <a:p>
            <a:pPr marL="0" indent="0">
              <a:buNone/>
            </a:pPr>
            <a:r>
              <a:rPr lang="es-CO" sz="2400" dirty="0"/>
              <a:t>UN RESTAURANTE DE COMIDAS RAPIDAS QUIERE CALCULAR SUS COSTOS VARIABLES POR PLATO PARA LO CUAL TIENE LA SIGUIEMTE INFORMACION.</a:t>
            </a:r>
          </a:p>
          <a:p>
            <a:pPr marL="0" indent="0">
              <a:buNone/>
            </a:pPr>
            <a:r>
              <a:rPr lang="es-CO" sz="2400" dirty="0"/>
              <a:t>PLATO No 1 – PARRILLADA DE LA CASA</a:t>
            </a:r>
          </a:p>
          <a:p>
            <a:pPr marL="0" indent="0">
              <a:buNone/>
            </a:pPr>
            <a:endParaRPr lang="es-CO" sz="2400" dirty="0"/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F6A9B31D-DE1D-913C-1739-850ACC41EF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4067187"/>
              </p:ext>
            </p:extLst>
          </p:nvPr>
        </p:nvGraphicFramePr>
        <p:xfrm>
          <a:off x="2977374" y="3958683"/>
          <a:ext cx="5073805" cy="22182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02462">
                  <a:extLst>
                    <a:ext uri="{9D8B030D-6E8A-4147-A177-3AD203B41FA5}">
                      <a16:colId xmlns:a16="http://schemas.microsoft.com/office/drawing/2014/main" val="2533043409"/>
                    </a:ext>
                  </a:extLst>
                </a:gridCol>
                <a:gridCol w="835858">
                  <a:extLst>
                    <a:ext uri="{9D8B030D-6E8A-4147-A177-3AD203B41FA5}">
                      <a16:colId xmlns:a16="http://schemas.microsoft.com/office/drawing/2014/main" val="2947799039"/>
                    </a:ext>
                  </a:extLst>
                </a:gridCol>
                <a:gridCol w="997164">
                  <a:extLst>
                    <a:ext uri="{9D8B030D-6E8A-4147-A177-3AD203B41FA5}">
                      <a16:colId xmlns:a16="http://schemas.microsoft.com/office/drawing/2014/main" val="3562903445"/>
                    </a:ext>
                  </a:extLst>
                </a:gridCol>
                <a:gridCol w="997164">
                  <a:extLst>
                    <a:ext uri="{9D8B030D-6E8A-4147-A177-3AD203B41FA5}">
                      <a16:colId xmlns:a16="http://schemas.microsoft.com/office/drawing/2014/main" val="3431624267"/>
                    </a:ext>
                  </a:extLst>
                </a:gridCol>
                <a:gridCol w="1041157">
                  <a:extLst>
                    <a:ext uri="{9D8B030D-6E8A-4147-A177-3AD203B41FA5}">
                      <a16:colId xmlns:a16="http://schemas.microsoft.com/office/drawing/2014/main" val="1758260107"/>
                    </a:ext>
                  </a:extLst>
                </a:gridCol>
              </a:tblGrid>
              <a:tr h="403324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PRODUCTO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</a:rPr>
                        <a:t>UNIDAD DE MEDIDA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</a:rPr>
                        <a:t>PRECIO X UNIDAD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</a:rPr>
                        <a:t>CANTIDAD X PLATO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u="none" strike="noStrike">
                          <a:effectLst/>
                        </a:rPr>
                        <a:t>COSTO X PRODUCTO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92563064"/>
                  </a:ext>
                </a:extLst>
              </a:tr>
              <a:tr h="201662"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094833874"/>
                  </a:ext>
                </a:extLst>
              </a:tr>
              <a:tr h="201662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CARNE CERDO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LB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      9.800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         150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       2.940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493025057"/>
                  </a:ext>
                </a:extLst>
              </a:tr>
              <a:tr h="201662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CARNE DE RES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LB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    18.000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         150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       5.400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253619819"/>
                  </a:ext>
                </a:extLst>
              </a:tr>
              <a:tr h="201662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CARNE DE POLLO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LB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      9.500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         150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       2.850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462752440"/>
                  </a:ext>
                </a:extLst>
              </a:tr>
              <a:tr h="201662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PAPA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LB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      1.000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         125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           250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356782981"/>
                  </a:ext>
                </a:extLst>
              </a:tr>
              <a:tr h="201662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MADURO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LB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      2.800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         100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           560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866256062"/>
                  </a:ext>
                </a:extLst>
              </a:tr>
              <a:tr h="201662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AREPA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PQ X 24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      4.800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              2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           400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312865068"/>
                  </a:ext>
                </a:extLst>
              </a:tr>
              <a:tr h="201662"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731105068"/>
                  </a:ext>
                </a:extLst>
              </a:tr>
              <a:tr h="201662"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</a:rPr>
                        <a:t>              12.400 </a:t>
                      </a:r>
                      <a:endParaRPr lang="es-CO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8230220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53177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4EF0B5-B797-94DA-4064-198079046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820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MX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TALLER CONTABLE  - EMPRENDIMIENTO</a:t>
            </a:r>
            <a:br>
              <a:rPr lang="es-MX" sz="15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es-CO" sz="2700" b="1" dirty="0"/>
              <a:t>HOOBER LOAIZA ERAZO </a:t>
            </a:r>
            <a:r>
              <a:rPr lang="es-CO" sz="2700" dirty="0"/>
              <a:t>– CONTADOR PUBLICO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1B4FB26-2A8D-848D-D58E-1715D5B462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73766"/>
            <a:ext cx="10515600" cy="4068260"/>
          </a:xfrm>
        </p:spPr>
        <p:txBody>
          <a:bodyPr>
            <a:normAutofit/>
          </a:bodyPr>
          <a:lstStyle/>
          <a:p>
            <a:r>
              <a:rPr lang="es-CO" sz="2400" dirty="0"/>
              <a:t>De acuerdo con la informacion anterior calcular los costos variables totales por cada insumo para la producción de 35 platos</a:t>
            </a:r>
          </a:p>
          <a:p>
            <a:endParaRPr lang="es-CO" sz="2400" dirty="0"/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719A6FF7-6C32-0AB8-1453-731284DA68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2448336"/>
              </p:ext>
            </p:extLst>
          </p:nvPr>
        </p:nvGraphicFramePr>
        <p:xfrm>
          <a:off x="2163335" y="3044283"/>
          <a:ext cx="7370956" cy="29231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99824">
                  <a:extLst>
                    <a:ext uri="{9D8B030D-6E8A-4147-A177-3AD203B41FA5}">
                      <a16:colId xmlns:a16="http://schemas.microsoft.com/office/drawing/2014/main" val="1332188397"/>
                    </a:ext>
                  </a:extLst>
                </a:gridCol>
                <a:gridCol w="903537">
                  <a:extLst>
                    <a:ext uri="{9D8B030D-6E8A-4147-A177-3AD203B41FA5}">
                      <a16:colId xmlns:a16="http://schemas.microsoft.com/office/drawing/2014/main" val="3474674532"/>
                    </a:ext>
                  </a:extLst>
                </a:gridCol>
                <a:gridCol w="1077904">
                  <a:extLst>
                    <a:ext uri="{9D8B030D-6E8A-4147-A177-3AD203B41FA5}">
                      <a16:colId xmlns:a16="http://schemas.microsoft.com/office/drawing/2014/main" val="2180615211"/>
                    </a:ext>
                  </a:extLst>
                </a:gridCol>
                <a:gridCol w="1077904">
                  <a:extLst>
                    <a:ext uri="{9D8B030D-6E8A-4147-A177-3AD203B41FA5}">
                      <a16:colId xmlns:a16="http://schemas.microsoft.com/office/drawing/2014/main" val="1483852542"/>
                    </a:ext>
                  </a:extLst>
                </a:gridCol>
                <a:gridCol w="1125457">
                  <a:extLst>
                    <a:ext uri="{9D8B030D-6E8A-4147-A177-3AD203B41FA5}">
                      <a16:colId xmlns:a16="http://schemas.microsoft.com/office/drawing/2014/main" val="2830856364"/>
                    </a:ext>
                  </a:extLst>
                </a:gridCol>
                <a:gridCol w="793512">
                  <a:extLst>
                    <a:ext uri="{9D8B030D-6E8A-4147-A177-3AD203B41FA5}">
                      <a16:colId xmlns:a16="http://schemas.microsoft.com/office/drawing/2014/main" val="2969935891"/>
                    </a:ext>
                  </a:extLst>
                </a:gridCol>
                <a:gridCol w="1092818">
                  <a:extLst>
                    <a:ext uri="{9D8B030D-6E8A-4147-A177-3AD203B41FA5}">
                      <a16:colId xmlns:a16="http://schemas.microsoft.com/office/drawing/2014/main" val="3191712123"/>
                    </a:ext>
                  </a:extLst>
                </a:gridCol>
              </a:tblGrid>
              <a:tr h="749436">
                <a:tc>
                  <a:txBody>
                    <a:bodyPr/>
                    <a:lstStyle/>
                    <a:p>
                      <a:pPr algn="l" fontAlgn="ctr"/>
                      <a:r>
                        <a:rPr lang="es-CO" sz="1100" u="none" strike="noStrike">
                          <a:effectLst/>
                        </a:rPr>
                        <a:t>PRODUCTO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</a:rPr>
                        <a:t>UNIDAD DE MEDIDA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</a:rPr>
                        <a:t>PRECIO X UNIDAD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</a:rPr>
                        <a:t>CANTIDAD X PLATO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 dirty="0">
                          <a:effectLst/>
                        </a:rPr>
                        <a:t>COSTO X PRODUCTO</a:t>
                      </a:r>
                      <a:endParaRPr lang="es-CO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 dirty="0">
                          <a:effectLst/>
                        </a:rPr>
                        <a:t>CANTIDAD</a:t>
                      </a:r>
                      <a:endParaRPr lang="es-CO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 dirty="0">
                          <a:effectLst/>
                        </a:rPr>
                        <a:t>COSTOS TOTALES VARIABLES</a:t>
                      </a:r>
                      <a:endParaRPr lang="es-CO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525584255"/>
                  </a:ext>
                </a:extLst>
              </a:tr>
              <a:tr h="249812"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18177050"/>
                  </a:ext>
                </a:extLst>
              </a:tr>
              <a:tr h="249812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CARNE CERDO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LB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      9.800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         150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       2.940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35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102.900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021156773"/>
                  </a:ext>
                </a:extLst>
              </a:tr>
              <a:tr h="249812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CARNE DE RES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LB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    18.000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         150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       5.400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35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189.000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13834394"/>
                  </a:ext>
                </a:extLst>
              </a:tr>
              <a:tr h="249812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CARNE DE POLLO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LB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      9.500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         150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       2.850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35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99.750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55436128"/>
                  </a:ext>
                </a:extLst>
              </a:tr>
              <a:tr h="249812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PAPA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LB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      1.000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         125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           250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35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   8.750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155141817"/>
                  </a:ext>
                </a:extLst>
              </a:tr>
              <a:tr h="249812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MADURO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LB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      2.800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         100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           560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35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19.600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969668541"/>
                  </a:ext>
                </a:extLst>
              </a:tr>
              <a:tr h="249812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AREPA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PQ X 24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      4.800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              2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           400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35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14.000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147635021"/>
                  </a:ext>
                </a:extLst>
              </a:tr>
              <a:tr h="144719"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40670535"/>
                  </a:ext>
                </a:extLst>
              </a:tr>
              <a:tr h="249812"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     12.400 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 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</a:rPr>
                        <a:t>       434.000 </a:t>
                      </a:r>
                      <a:endParaRPr lang="es-CO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921600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9506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0C0690-C39D-93B0-3D1C-8162F7FA1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663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MX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TALLER CONTABLE  - EMPRENDIMIENTO</a:t>
            </a:r>
            <a:br>
              <a:rPr lang="es-MX" sz="2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es-CO" sz="2700" b="1" dirty="0"/>
              <a:t>HOOBER LOAIZA ERAZO </a:t>
            </a:r>
            <a:r>
              <a:rPr lang="es-CO" sz="2700" dirty="0"/>
              <a:t>– CONTADOR PUBLICO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FC0B37-1C4C-07F2-6795-28DFE051E2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2200"/>
            <a:ext cx="10515600" cy="4351338"/>
          </a:xfrm>
        </p:spPr>
        <p:txBody>
          <a:bodyPr/>
          <a:lstStyle/>
          <a:p>
            <a:r>
              <a:rPr lang="es-CO" dirty="0"/>
              <a:t>ARGEN DE CONTRIBUCION.</a:t>
            </a:r>
          </a:p>
          <a:p>
            <a:pPr marL="0" indent="0">
              <a:buNone/>
            </a:pPr>
            <a:r>
              <a:rPr lang="es-CO" dirty="0"/>
              <a:t>Es el valor resultante entre el precio de venta y los costos variables</a:t>
            </a:r>
          </a:p>
          <a:p>
            <a:pPr marL="0" indent="0">
              <a:buNone/>
            </a:pPr>
            <a:r>
              <a:rPr lang="es-CO" dirty="0"/>
              <a:t>(Valor Venta – Costos Variables),</a:t>
            </a:r>
          </a:p>
          <a:p>
            <a:pPr marL="0" indent="0">
              <a:buNone/>
            </a:pPr>
            <a:r>
              <a:rPr lang="es-CO" dirty="0"/>
              <a:t>esta diferencia es el margen de </a:t>
            </a:r>
          </a:p>
          <a:p>
            <a:pPr marL="0" indent="0">
              <a:buNone/>
            </a:pPr>
            <a:r>
              <a:rPr lang="es-CO" dirty="0"/>
              <a:t>contribución el cual contribuye a </a:t>
            </a:r>
          </a:p>
          <a:p>
            <a:pPr marL="0" indent="0">
              <a:buNone/>
            </a:pPr>
            <a:r>
              <a:rPr lang="es-CO" dirty="0"/>
              <a:t>cubrir los costos variables y </a:t>
            </a:r>
          </a:p>
          <a:p>
            <a:pPr marL="0" indent="0">
              <a:buNone/>
            </a:pPr>
            <a:r>
              <a:rPr lang="es-CO" dirty="0"/>
              <a:t>permite la Utilidad</a:t>
            </a:r>
          </a:p>
          <a:p>
            <a:pPr marL="0" indent="0">
              <a:buNone/>
            </a:pPr>
            <a:endParaRPr lang="es-CO" dirty="0"/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A63CA55F-AC87-FFCD-9DEC-9908854B17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8839525"/>
              </p:ext>
            </p:extLst>
          </p:nvPr>
        </p:nvGraphicFramePr>
        <p:xfrm>
          <a:off x="5820936" y="2779999"/>
          <a:ext cx="5905500" cy="39776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41400">
                  <a:extLst>
                    <a:ext uri="{9D8B030D-6E8A-4147-A177-3AD203B41FA5}">
                      <a16:colId xmlns:a16="http://schemas.microsoft.com/office/drawing/2014/main" val="515160652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val="900989222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val="3348750421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val="4010253597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val="2196178133"/>
                    </a:ext>
                  </a:extLst>
                </a:gridCol>
                <a:gridCol w="749300">
                  <a:extLst>
                    <a:ext uri="{9D8B030D-6E8A-4147-A177-3AD203B41FA5}">
                      <a16:colId xmlns:a16="http://schemas.microsoft.com/office/drawing/2014/main" val="309269135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685801691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100" u="none" strike="noStrike">
                          <a:effectLst/>
                        </a:rPr>
                        <a:t>PRODUCTO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</a:rPr>
                        <a:t>UNIDAD DE MEDIDA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</a:rPr>
                        <a:t>PRECIO X UNIDAD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</a:rPr>
                        <a:t>CANTIDAD X PLATO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</a:rPr>
                        <a:t>COSTO X PRODUCTO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</a:rPr>
                        <a:t>CANTIDAD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100" u="none" strike="noStrike">
                          <a:effectLst/>
                        </a:rPr>
                        <a:t>COSTOS TOTALES VARIABLES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379648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92354595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CARNE CERDO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LB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      9.800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         150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       2.940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60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176.400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66249947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CARNE DE RES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LB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    18.000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         150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       5.400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60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324.000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3892732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CARNE DE POLLO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LB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      9.500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         150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       2.850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60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171.000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53762398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PAPA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LB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      1.000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         125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           250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60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15.000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97414666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MADURO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LB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      2.800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         100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           560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60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33.600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9734902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AREPA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PQ X 24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      4.800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              2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           400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60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24.000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1417984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45830208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     12.400 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 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744.000 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32324826"/>
                  </a:ext>
                </a:extLst>
              </a:tr>
              <a:tr h="106680"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503745541"/>
                  </a:ext>
                </a:extLst>
              </a:tr>
              <a:tr h="182880"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MX" sz="1100" u="none" strike="noStrike">
                          <a:effectLst/>
                        </a:rPr>
                        <a:t>PRECIO DE VENTA POR PLATO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     28.500 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1.710.000 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805678467"/>
                  </a:ext>
                </a:extLst>
              </a:tr>
              <a:tr h="106680"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366325162"/>
                  </a:ext>
                </a:extLst>
              </a:tr>
              <a:tr h="18288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MARGEN DE CONTRIBUCION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       16.100 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966.000 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698620893"/>
                  </a:ext>
                </a:extLst>
              </a:tr>
              <a:tr h="106680"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9424393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COSTOS FIJOS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ALQUILER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380000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       840.000 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56639971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SERVICIOS PUBLICOS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110000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61336948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NOMINA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100" u="none" strike="noStrike">
                          <a:effectLst/>
                        </a:rPr>
                        <a:t>350000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90260194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20676322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>
                          <a:effectLst/>
                        </a:rPr>
                        <a:t>UTILIDAD</a:t>
                      </a:r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u="none" strike="noStrike" dirty="0">
                          <a:effectLst/>
                        </a:rPr>
                        <a:t>       126.000 </a:t>
                      </a:r>
                      <a:endParaRPr lang="es-CO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2242953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83573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BB7227-5CEB-058F-F5B3-F47930699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965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MX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TALLER CONTABLE  - EMPRENDIMIENTO</a:t>
            </a:r>
            <a:br>
              <a:rPr lang="es-MX" sz="2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es-CO" sz="2700" b="1" dirty="0"/>
              <a:t>HOOBER LOAIZA ERAZO </a:t>
            </a:r>
            <a:r>
              <a:rPr lang="es-CO" sz="2700" dirty="0"/>
              <a:t>– CONTADOR PUBLICO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9A3C0E1-4FFA-B9FF-E7B3-D82A203384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60162"/>
            <a:ext cx="10515600" cy="4351338"/>
          </a:xfrm>
        </p:spPr>
        <p:txBody>
          <a:bodyPr/>
          <a:lstStyle/>
          <a:p>
            <a:r>
              <a:rPr lang="es-CO" dirty="0"/>
              <a:t>PUNTO DE EQUILIBRIO.</a:t>
            </a:r>
          </a:p>
          <a:p>
            <a:pPr marL="0" indent="0">
              <a:buNone/>
            </a:pPr>
            <a:r>
              <a:rPr lang="es-CO" dirty="0"/>
              <a:t>El punto de Equilibrio determina los ingresos mínimos que debe generar la empresa para no tener perdidas ni ganancias, su fórmula es</a:t>
            </a:r>
          </a:p>
          <a:p>
            <a:pPr marL="0" indent="0">
              <a:buNone/>
            </a:pPr>
            <a:r>
              <a:rPr lang="es-CO" dirty="0"/>
              <a:t>P.E </a:t>
            </a:r>
            <a:r>
              <a:rPr lang="es-CO" u="sng" dirty="0"/>
              <a:t>= </a:t>
            </a:r>
            <a:r>
              <a:rPr lang="es-CO" u="sng" dirty="0" err="1"/>
              <a:t>Ctos</a:t>
            </a:r>
            <a:r>
              <a:rPr lang="es-CO" u="sng" dirty="0"/>
              <a:t> Fijos x Ventas Totales  .</a:t>
            </a:r>
          </a:p>
          <a:p>
            <a:pPr marL="0" indent="0">
              <a:buNone/>
            </a:pPr>
            <a:r>
              <a:rPr lang="es-CO" dirty="0"/>
              <a:t>	Margen de Contribución	</a:t>
            </a:r>
          </a:p>
          <a:p>
            <a:pPr marL="0" indent="0">
              <a:buNone/>
            </a:pP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1331972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402</TotalTime>
  <Words>782</Words>
  <Application>Microsoft Office PowerPoint</Application>
  <PresentationFormat>Panorámica</PresentationFormat>
  <Paragraphs>210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Wingdings</vt:lpstr>
      <vt:lpstr>Tema de Office</vt:lpstr>
      <vt:lpstr>Presentación de PowerPoint</vt:lpstr>
      <vt:lpstr>HOOBER LOAIZA ERAZO – CONTADOR PUBLICO</vt:lpstr>
      <vt:lpstr>TALLER CONTABLE  - EMPRENDIMIENTO HOOBER LOAIZA ERAZO – CONTADOR PUBLICO </vt:lpstr>
      <vt:lpstr>TALLER CONTABLE  - EMPRENDIMIENTO HOOBER LOAIZA ERAZO – CONTADOR PUBLICO</vt:lpstr>
      <vt:lpstr>TALLER CONTABLE  - EMPRENDIMIENTO HOOBER LOAIZA ERAZO – CONTADOR PUBLICO</vt:lpstr>
      <vt:lpstr>TALLER CONTABLE  - EMPRENDIMIENTO HOOBER LOAIZA ERAZO – CONTADOR PUBLICO</vt:lpstr>
      <vt:lpstr>TALLER CONTABLE  - EMPRENDIMIENTO HOOBER LOAIZA ERAZO – CONTADOR PUBLICO</vt:lpstr>
      <vt:lpstr>TALLER CONTABLE  - EMPRENDIMIENTO HOOBER LOAIZA ERAZO – CONTADOR PUBLICO</vt:lpstr>
      <vt:lpstr>TALLER CONTABLE  - EMPRENDIMIENTO HOOBER LOAIZA ERAZO – CONTADOR PUBLICO</vt:lpstr>
      <vt:lpstr>TALLER CONTABLE  - EMPRENDIMIENTO HOOBER LOAIZA ERAZO – CONTADOR PUBLICO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LEONARDO</dc:creator>
  <cp:lastModifiedBy>hoober loaiza</cp:lastModifiedBy>
  <cp:revision>3</cp:revision>
  <dcterms:created xsi:type="dcterms:W3CDTF">2023-12-03T22:17:17Z</dcterms:created>
  <dcterms:modified xsi:type="dcterms:W3CDTF">2023-12-05T19:02:42Z</dcterms:modified>
</cp:coreProperties>
</file>