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64" r:id="rId4"/>
    <p:sldId id="272" r:id="rId5"/>
    <p:sldId id="273" r:id="rId6"/>
    <p:sldId id="274" r:id="rId7"/>
    <p:sldId id="275" r:id="rId8"/>
    <p:sldId id="276" r:id="rId9"/>
    <p:sldId id="277" r:id="rId10"/>
    <p:sldId id="278" r:id="rId11"/>
    <p:sldId id="279" r:id="rId12"/>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11B6E0-57F7-E3A8-F2FF-AC425987BC0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EF6EA4B3-8959-95E1-2332-2E9EE85BAC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A97EC5DD-2680-8D5D-7B55-0BC18565B2B3}"/>
              </a:ext>
            </a:extLst>
          </p:cNvPr>
          <p:cNvSpPr>
            <a:spLocks noGrp="1"/>
          </p:cNvSpPr>
          <p:nvPr>
            <p:ph type="dt" sz="half" idx="10"/>
          </p:nvPr>
        </p:nvSpPr>
        <p:spPr/>
        <p:txBody>
          <a:bodyPr/>
          <a:lstStyle/>
          <a:p>
            <a:fld id="{E77A5127-358F-4995-BCFC-0372F957A465}" type="datetimeFigureOut">
              <a:rPr lang="es-CO" smtClean="0"/>
              <a:t>6/12/2023</a:t>
            </a:fld>
            <a:endParaRPr lang="es-CO"/>
          </a:p>
        </p:txBody>
      </p:sp>
      <p:sp>
        <p:nvSpPr>
          <p:cNvPr id="5" name="Marcador de pie de página 4">
            <a:extLst>
              <a:ext uri="{FF2B5EF4-FFF2-40B4-BE49-F238E27FC236}">
                <a16:creationId xmlns:a16="http://schemas.microsoft.com/office/drawing/2014/main" id="{86C15579-CE29-2C09-8639-4E7FEE3EC92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5EFA7B5-69D8-0472-0270-EE7F51825BA3}"/>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543607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42139C-1C96-201B-F007-DABF96E244F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403AAA5-E1D2-8410-BB4B-7A2CB3BB9D8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6DE8792F-20F3-DE87-8310-A225858F8BF6}"/>
              </a:ext>
            </a:extLst>
          </p:cNvPr>
          <p:cNvSpPr>
            <a:spLocks noGrp="1"/>
          </p:cNvSpPr>
          <p:nvPr>
            <p:ph type="dt" sz="half" idx="10"/>
          </p:nvPr>
        </p:nvSpPr>
        <p:spPr/>
        <p:txBody>
          <a:bodyPr/>
          <a:lstStyle/>
          <a:p>
            <a:fld id="{E77A5127-358F-4995-BCFC-0372F957A465}" type="datetimeFigureOut">
              <a:rPr lang="es-CO" smtClean="0"/>
              <a:t>6/12/2023</a:t>
            </a:fld>
            <a:endParaRPr lang="es-CO"/>
          </a:p>
        </p:txBody>
      </p:sp>
      <p:sp>
        <p:nvSpPr>
          <p:cNvPr id="5" name="Marcador de pie de página 4">
            <a:extLst>
              <a:ext uri="{FF2B5EF4-FFF2-40B4-BE49-F238E27FC236}">
                <a16:creationId xmlns:a16="http://schemas.microsoft.com/office/drawing/2014/main" id="{66348503-EFB5-7986-8227-D490D25A197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9C8B155-1917-9AEF-DB43-BE8CB4E2FA8F}"/>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3297287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8DD3F3-C9E6-E04F-76B5-11785267D4A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C9F7D97-00EA-456C-2C8E-5562057185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B5A38C-0E79-3B05-6106-E54CBCD73F0E}"/>
              </a:ext>
            </a:extLst>
          </p:cNvPr>
          <p:cNvSpPr>
            <a:spLocks noGrp="1"/>
          </p:cNvSpPr>
          <p:nvPr>
            <p:ph type="dt" sz="half" idx="10"/>
          </p:nvPr>
        </p:nvSpPr>
        <p:spPr/>
        <p:txBody>
          <a:bodyPr/>
          <a:lstStyle/>
          <a:p>
            <a:fld id="{E77A5127-358F-4995-BCFC-0372F957A465}" type="datetimeFigureOut">
              <a:rPr lang="es-CO" smtClean="0"/>
              <a:t>6/12/2023</a:t>
            </a:fld>
            <a:endParaRPr lang="es-CO"/>
          </a:p>
        </p:txBody>
      </p:sp>
      <p:sp>
        <p:nvSpPr>
          <p:cNvPr id="5" name="Marcador de pie de página 4">
            <a:extLst>
              <a:ext uri="{FF2B5EF4-FFF2-40B4-BE49-F238E27FC236}">
                <a16:creationId xmlns:a16="http://schemas.microsoft.com/office/drawing/2014/main" id="{A6630B89-583B-A94B-DA22-EE6C4D6A31D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53F9969-4122-A08F-75BE-0F5E4E356060}"/>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2723797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DA5690-D334-E807-1148-0AE806702AC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FD3C40F-510A-2B82-9F3B-D7E74E4774C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4F923D26-AEE2-6B33-9D3F-D9E99FA0E3E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96DD9408-1B4A-DBB2-43F2-69C77DD8B8F7}"/>
              </a:ext>
            </a:extLst>
          </p:cNvPr>
          <p:cNvSpPr>
            <a:spLocks noGrp="1"/>
          </p:cNvSpPr>
          <p:nvPr>
            <p:ph type="dt" sz="half" idx="10"/>
          </p:nvPr>
        </p:nvSpPr>
        <p:spPr/>
        <p:txBody>
          <a:bodyPr/>
          <a:lstStyle/>
          <a:p>
            <a:fld id="{E77A5127-358F-4995-BCFC-0372F957A465}" type="datetimeFigureOut">
              <a:rPr lang="es-CO" smtClean="0"/>
              <a:t>6/12/2023</a:t>
            </a:fld>
            <a:endParaRPr lang="es-CO"/>
          </a:p>
        </p:txBody>
      </p:sp>
      <p:sp>
        <p:nvSpPr>
          <p:cNvPr id="6" name="Marcador de pie de página 5">
            <a:extLst>
              <a:ext uri="{FF2B5EF4-FFF2-40B4-BE49-F238E27FC236}">
                <a16:creationId xmlns:a16="http://schemas.microsoft.com/office/drawing/2014/main" id="{2A048074-A390-7365-2442-641E2393B2C2}"/>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4925FB7-04F9-0E5C-65EE-4C16870E6902}"/>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1758586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EDE73A-B942-FE43-3F03-FB2C5A21451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58596CDA-F968-D811-1D9B-0B5FE1B16D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03D2935-FF54-4EB7-D0D3-7284646D491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8797D687-5EFE-A736-A5BC-F3661AC297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E1F10F5-DB33-90A5-55FD-2A85205ABB5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43BB25DE-AB36-5C9D-74DB-ACCB5EB1A677}"/>
              </a:ext>
            </a:extLst>
          </p:cNvPr>
          <p:cNvSpPr>
            <a:spLocks noGrp="1"/>
          </p:cNvSpPr>
          <p:nvPr>
            <p:ph type="dt" sz="half" idx="10"/>
          </p:nvPr>
        </p:nvSpPr>
        <p:spPr/>
        <p:txBody>
          <a:bodyPr/>
          <a:lstStyle/>
          <a:p>
            <a:fld id="{E77A5127-358F-4995-BCFC-0372F957A465}" type="datetimeFigureOut">
              <a:rPr lang="es-CO" smtClean="0"/>
              <a:t>6/12/2023</a:t>
            </a:fld>
            <a:endParaRPr lang="es-CO"/>
          </a:p>
        </p:txBody>
      </p:sp>
      <p:sp>
        <p:nvSpPr>
          <p:cNvPr id="8" name="Marcador de pie de página 7">
            <a:extLst>
              <a:ext uri="{FF2B5EF4-FFF2-40B4-BE49-F238E27FC236}">
                <a16:creationId xmlns:a16="http://schemas.microsoft.com/office/drawing/2014/main" id="{3E3165AC-7A78-16BF-B6ED-898E7D1AFEC8}"/>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56391640-EF66-EC3D-775B-3B40169ABA65}"/>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2451354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8078DB-B0A9-B9E4-9929-00494D0F255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E3D0FC32-F5E6-E574-A849-FC969927A5A2}"/>
              </a:ext>
            </a:extLst>
          </p:cNvPr>
          <p:cNvSpPr>
            <a:spLocks noGrp="1"/>
          </p:cNvSpPr>
          <p:nvPr>
            <p:ph type="dt" sz="half" idx="10"/>
          </p:nvPr>
        </p:nvSpPr>
        <p:spPr/>
        <p:txBody>
          <a:bodyPr/>
          <a:lstStyle/>
          <a:p>
            <a:fld id="{E77A5127-358F-4995-BCFC-0372F957A465}" type="datetimeFigureOut">
              <a:rPr lang="es-CO" smtClean="0"/>
              <a:t>6/12/2023</a:t>
            </a:fld>
            <a:endParaRPr lang="es-CO"/>
          </a:p>
        </p:txBody>
      </p:sp>
      <p:sp>
        <p:nvSpPr>
          <p:cNvPr id="4" name="Marcador de pie de página 3">
            <a:extLst>
              <a:ext uri="{FF2B5EF4-FFF2-40B4-BE49-F238E27FC236}">
                <a16:creationId xmlns:a16="http://schemas.microsoft.com/office/drawing/2014/main" id="{010D03CC-C235-376E-7A37-34EE5CD77D6E}"/>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75829547-7982-752C-12B9-D0092CF58668}"/>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1670595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E49C857-A316-1F74-EA48-D5785F9E803D}"/>
              </a:ext>
            </a:extLst>
          </p:cNvPr>
          <p:cNvSpPr>
            <a:spLocks noGrp="1"/>
          </p:cNvSpPr>
          <p:nvPr>
            <p:ph type="dt" sz="half" idx="10"/>
          </p:nvPr>
        </p:nvSpPr>
        <p:spPr/>
        <p:txBody>
          <a:bodyPr/>
          <a:lstStyle/>
          <a:p>
            <a:fld id="{E77A5127-358F-4995-BCFC-0372F957A465}" type="datetimeFigureOut">
              <a:rPr lang="es-CO" smtClean="0"/>
              <a:t>6/12/2023</a:t>
            </a:fld>
            <a:endParaRPr lang="es-CO"/>
          </a:p>
        </p:txBody>
      </p:sp>
      <p:sp>
        <p:nvSpPr>
          <p:cNvPr id="3" name="Marcador de pie de página 2">
            <a:extLst>
              <a:ext uri="{FF2B5EF4-FFF2-40B4-BE49-F238E27FC236}">
                <a16:creationId xmlns:a16="http://schemas.microsoft.com/office/drawing/2014/main" id="{639EDBE4-DE5F-ED57-F869-06EE1CD38114}"/>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3796AF06-72C0-C655-F244-B38C35CE4BD3}"/>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2504050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178FCB-2F6B-BDE0-99D8-AE655C78CE2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B450E65-A914-C5AF-D89A-AD16FAFA04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E728050B-1A77-3671-DE78-806BB6D268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0C1FEC9-10E3-3A10-F85E-BED48AA1FED5}"/>
              </a:ext>
            </a:extLst>
          </p:cNvPr>
          <p:cNvSpPr>
            <a:spLocks noGrp="1"/>
          </p:cNvSpPr>
          <p:nvPr>
            <p:ph type="dt" sz="half" idx="10"/>
          </p:nvPr>
        </p:nvSpPr>
        <p:spPr/>
        <p:txBody>
          <a:bodyPr/>
          <a:lstStyle/>
          <a:p>
            <a:fld id="{E77A5127-358F-4995-BCFC-0372F957A465}" type="datetimeFigureOut">
              <a:rPr lang="es-CO" smtClean="0"/>
              <a:t>6/12/2023</a:t>
            </a:fld>
            <a:endParaRPr lang="es-CO"/>
          </a:p>
        </p:txBody>
      </p:sp>
      <p:sp>
        <p:nvSpPr>
          <p:cNvPr id="6" name="Marcador de pie de página 5">
            <a:extLst>
              <a:ext uri="{FF2B5EF4-FFF2-40B4-BE49-F238E27FC236}">
                <a16:creationId xmlns:a16="http://schemas.microsoft.com/office/drawing/2014/main" id="{CA7837AC-373D-0120-79A2-482DC9CFCC0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EDB6B2E-7BCA-990E-9A92-16E235A92587}"/>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247282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E7E087-AEAB-8D20-0851-FA1246B8F8B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EBE69AC7-14C6-5897-037D-6F16768B10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0B47582B-EE21-0D0E-81A6-1756EB259C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ACC475D-E1EB-20F3-CEA8-8AC6EB8D309C}"/>
              </a:ext>
            </a:extLst>
          </p:cNvPr>
          <p:cNvSpPr>
            <a:spLocks noGrp="1"/>
          </p:cNvSpPr>
          <p:nvPr>
            <p:ph type="dt" sz="half" idx="10"/>
          </p:nvPr>
        </p:nvSpPr>
        <p:spPr/>
        <p:txBody>
          <a:bodyPr/>
          <a:lstStyle/>
          <a:p>
            <a:fld id="{E77A5127-358F-4995-BCFC-0372F957A465}" type="datetimeFigureOut">
              <a:rPr lang="es-CO" smtClean="0"/>
              <a:t>6/12/2023</a:t>
            </a:fld>
            <a:endParaRPr lang="es-CO"/>
          </a:p>
        </p:txBody>
      </p:sp>
      <p:sp>
        <p:nvSpPr>
          <p:cNvPr id="6" name="Marcador de pie de página 5">
            <a:extLst>
              <a:ext uri="{FF2B5EF4-FFF2-40B4-BE49-F238E27FC236}">
                <a16:creationId xmlns:a16="http://schemas.microsoft.com/office/drawing/2014/main" id="{72682485-9C64-363C-58A7-FE38587A482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03EBCEA-1BC2-AC49-F2D4-9AB1BDC7D75F}"/>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3646170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446D24-85AA-E55E-3D8F-5E18886DA73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C445B550-6E4F-C159-2B3B-27D8ABFD81E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0B147A6-B4AC-07A8-67B2-DB464ADDCEEA}"/>
              </a:ext>
            </a:extLst>
          </p:cNvPr>
          <p:cNvSpPr>
            <a:spLocks noGrp="1"/>
          </p:cNvSpPr>
          <p:nvPr>
            <p:ph type="dt" sz="half" idx="10"/>
          </p:nvPr>
        </p:nvSpPr>
        <p:spPr/>
        <p:txBody>
          <a:bodyPr/>
          <a:lstStyle/>
          <a:p>
            <a:fld id="{E77A5127-358F-4995-BCFC-0372F957A465}" type="datetimeFigureOut">
              <a:rPr lang="es-CO" smtClean="0"/>
              <a:t>6/12/2023</a:t>
            </a:fld>
            <a:endParaRPr lang="es-CO"/>
          </a:p>
        </p:txBody>
      </p:sp>
      <p:sp>
        <p:nvSpPr>
          <p:cNvPr id="5" name="Marcador de pie de página 4">
            <a:extLst>
              <a:ext uri="{FF2B5EF4-FFF2-40B4-BE49-F238E27FC236}">
                <a16:creationId xmlns:a16="http://schemas.microsoft.com/office/drawing/2014/main" id="{235DEA13-0C0F-04CF-A38D-BF8D900EBFD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15D64E2-95DE-B15B-0401-FBA167577599}"/>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106678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674C3D-4C9D-BE8E-175C-72345804CED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9396F1EA-1942-3AA8-216B-3B9EE7492277}"/>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CF4D0F9-F042-B19D-D4E9-C2459E94A53F}"/>
              </a:ext>
            </a:extLst>
          </p:cNvPr>
          <p:cNvSpPr>
            <a:spLocks noGrp="1"/>
          </p:cNvSpPr>
          <p:nvPr>
            <p:ph type="dt" sz="half" idx="10"/>
          </p:nvPr>
        </p:nvSpPr>
        <p:spPr/>
        <p:txBody>
          <a:bodyPr/>
          <a:lstStyle/>
          <a:p>
            <a:fld id="{E77A5127-358F-4995-BCFC-0372F957A465}" type="datetimeFigureOut">
              <a:rPr lang="es-CO" smtClean="0"/>
              <a:t>6/12/2023</a:t>
            </a:fld>
            <a:endParaRPr lang="es-CO"/>
          </a:p>
        </p:txBody>
      </p:sp>
      <p:sp>
        <p:nvSpPr>
          <p:cNvPr id="5" name="Marcador de pie de página 4">
            <a:extLst>
              <a:ext uri="{FF2B5EF4-FFF2-40B4-BE49-F238E27FC236}">
                <a16:creationId xmlns:a16="http://schemas.microsoft.com/office/drawing/2014/main" id="{012A32C5-BE45-63BD-7B39-044BDEF6916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B4BFD30-6D8D-49AC-76DF-C46F9C3EEE64}"/>
              </a:ext>
            </a:extLst>
          </p:cNvPr>
          <p:cNvSpPr>
            <a:spLocks noGrp="1"/>
          </p:cNvSpPr>
          <p:nvPr>
            <p:ph type="sldNum" sz="quarter" idx="12"/>
          </p:nvPr>
        </p:nvSpPr>
        <p:spPr/>
        <p:txBody>
          <a:bodyPr/>
          <a:lstStyle/>
          <a:p>
            <a:fld id="{848DF9F8-326D-40C9-8DBF-9DD4F7A79B30}" type="slidenum">
              <a:rPr lang="es-CO" smtClean="0"/>
              <a:t>‹Nº›</a:t>
            </a:fld>
            <a:endParaRPr lang="es-CO"/>
          </a:p>
        </p:txBody>
      </p:sp>
    </p:spTree>
    <p:extLst>
      <p:ext uri="{BB962C8B-B14F-4D97-AF65-F5344CB8AC3E}">
        <p14:creationId xmlns:p14="http://schemas.microsoft.com/office/powerpoint/2010/main" val="1822028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79BE79C-2103-AD72-FE46-2B4D2E22B8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1679598-2523-D97D-6E67-3530738BDF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29779DD-6F78-B1F8-7B92-B620647DCC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7A5127-358F-4995-BCFC-0372F957A465}" type="datetimeFigureOut">
              <a:rPr lang="es-CO" smtClean="0"/>
              <a:t>6/12/2023</a:t>
            </a:fld>
            <a:endParaRPr lang="es-CO"/>
          </a:p>
        </p:txBody>
      </p:sp>
      <p:sp>
        <p:nvSpPr>
          <p:cNvPr id="5" name="Marcador de pie de página 4">
            <a:extLst>
              <a:ext uri="{FF2B5EF4-FFF2-40B4-BE49-F238E27FC236}">
                <a16:creationId xmlns:a16="http://schemas.microsoft.com/office/drawing/2014/main" id="{B060AF35-4A11-8A37-5D42-8EB9EBFFD3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552D33BB-8361-55F0-D310-70CF4A5E82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8DF9F8-326D-40C9-8DBF-9DD4F7A79B30}" type="slidenum">
              <a:rPr lang="es-CO" smtClean="0"/>
              <a:t>‹Nº›</a:t>
            </a:fld>
            <a:endParaRPr lang="es-CO"/>
          </a:p>
        </p:txBody>
      </p:sp>
    </p:spTree>
    <p:extLst>
      <p:ext uri="{BB962C8B-B14F-4D97-AF65-F5344CB8AC3E}">
        <p14:creationId xmlns:p14="http://schemas.microsoft.com/office/powerpoint/2010/main" val="3224808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9901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88;p2">
            <a:extLst>
              <a:ext uri="{FF2B5EF4-FFF2-40B4-BE49-F238E27FC236}">
                <a16:creationId xmlns:a16="http://schemas.microsoft.com/office/drawing/2014/main" id="{586E4681-7CCF-5E7D-F9EC-79D15031BDAD}"/>
              </a:ext>
            </a:extLst>
          </p:cNvPr>
          <p:cNvSpPr txBox="1"/>
          <p:nvPr/>
        </p:nvSpPr>
        <p:spPr>
          <a:xfrm>
            <a:off x="-63909" y="959074"/>
            <a:ext cx="11661058" cy="1397004"/>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lnSpc>
                <a:spcPct val="90000"/>
              </a:lnSpc>
              <a:spcBef>
                <a:spcPts val="0"/>
              </a:spcBef>
              <a:spcAft>
                <a:spcPts val="0"/>
              </a:spcAft>
              <a:buNone/>
            </a:pPr>
            <a:r>
              <a:rPr lang="es-CO" sz="4000" b="1" dirty="0">
                <a:solidFill>
                  <a:srgbClr val="000000"/>
                </a:solidFill>
              </a:rPr>
              <a:t>PROYECTO </a:t>
            </a:r>
            <a:r>
              <a:rPr lang="es-MX" sz="4000" b="1" dirty="0">
                <a:solidFill>
                  <a:srgbClr val="000000"/>
                </a:solidFill>
              </a:rPr>
              <a:t>REACTIVACIÓN DEL ADULTO MAYOR CERRITEÑO</a:t>
            </a:r>
            <a:endParaRPr sz="4000" b="1" dirty="0">
              <a:solidFill>
                <a:srgbClr val="000000"/>
              </a:solidFill>
            </a:endParaRPr>
          </a:p>
        </p:txBody>
      </p:sp>
      <p:sp>
        <p:nvSpPr>
          <p:cNvPr id="10" name="CuadroTexto 9">
            <a:extLst>
              <a:ext uri="{FF2B5EF4-FFF2-40B4-BE49-F238E27FC236}">
                <a16:creationId xmlns:a16="http://schemas.microsoft.com/office/drawing/2014/main" id="{8CC15332-BCF9-D6F0-18A6-D90537BB8821}"/>
              </a:ext>
            </a:extLst>
          </p:cNvPr>
          <p:cNvSpPr txBox="1"/>
          <p:nvPr/>
        </p:nvSpPr>
        <p:spPr>
          <a:xfrm>
            <a:off x="176982" y="3161411"/>
            <a:ext cx="11179276" cy="707886"/>
          </a:xfrm>
          <a:prstGeom prst="rect">
            <a:avLst/>
          </a:prstGeom>
          <a:noFill/>
        </p:spPr>
        <p:txBody>
          <a:bodyPr wrap="square">
            <a:spAutoFit/>
          </a:bodyPr>
          <a:lstStyle/>
          <a:p>
            <a:pPr algn="ctr"/>
            <a:r>
              <a:rPr lang="es-MX" sz="4000" b="1" dirty="0" smtClean="0">
                <a:ln w="0"/>
                <a:effectLst>
                  <a:outerShdw blurRad="38100" dist="19050" dir="2700000" algn="tl" rotWithShape="0">
                    <a:schemeClr val="dk1">
                      <a:alpha val="40000"/>
                    </a:schemeClr>
                  </a:outerShdw>
                </a:effectLst>
                <a:latin typeface="+mj-lt"/>
                <a:ea typeface="+mj-ea"/>
                <a:cs typeface="+mj-cs"/>
              </a:rPr>
              <a:t>PROYECTO DE VIDA: UNA NUEVA EXPERIENCIA</a:t>
            </a:r>
            <a:endParaRPr lang="es-CO" sz="4000" b="1" dirty="0">
              <a:ln w="0"/>
              <a:effectLst>
                <a:outerShdw blurRad="38100" dist="19050" dir="2700000" algn="tl" rotWithShape="0">
                  <a:schemeClr val="dk1">
                    <a:alpha val="40000"/>
                  </a:schemeClr>
                </a:outerShdw>
              </a:effectLst>
              <a:latin typeface="+mj-lt"/>
              <a:ea typeface="+mj-ea"/>
              <a:cs typeface="+mj-cs"/>
            </a:endParaRPr>
          </a:p>
        </p:txBody>
      </p:sp>
      <p:sp>
        <p:nvSpPr>
          <p:cNvPr id="11" name="Google Shape;88;p2">
            <a:extLst>
              <a:ext uri="{FF2B5EF4-FFF2-40B4-BE49-F238E27FC236}">
                <a16:creationId xmlns:a16="http://schemas.microsoft.com/office/drawing/2014/main" id="{3AE099D6-4C9A-F55E-D3CB-0BD420BF0600}"/>
              </a:ext>
            </a:extLst>
          </p:cNvPr>
          <p:cNvSpPr txBox="1"/>
          <p:nvPr/>
        </p:nvSpPr>
        <p:spPr>
          <a:xfrm>
            <a:off x="675170" y="4124632"/>
            <a:ext cx="10182900" cy="1007429"/>
          </a:xfrm>
          <a:prstGeom prst="rect">
            <a:avLst/>
          </a:prstGeom>
          <a:noFill/>
          <a:ln>
            <a:noFill/>
          </a:ln>
        </p:spPr>
        <p:txBody>
          <a:bodyPr spcFirstLastPara="1" wrap="square" lIns="91425" tIns="45700" rIns="91425" bIns="45700" anchor="b" anchorCtr="0">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lnSpc>
                <a:spcPct val="90000"/>
              </a:lnSpc>
              <a:spcBef>
                <a:spcPts val="0"/>
              </a:spcBef>
              <a:spcAft>
                <a:spcPts val="0"/>
              </a:spcAft>
              <a:buNone/>
            </a:pPr>
            <a:r>
              <a:rPr lang="es-MX" sz="3600" b="1" dirty="0">
                <a:ln w="0"/>
                <a:solidFill>
                  <a:schemeClr val="tx1"/>
                </a:solidFill>
                <a:effectLst>
                  <a:outerShdw blurRad="38100" dist="19050" dir="2700000" algn="tl" rotWithShape="0">
                    <a:schemeClr val="dk1">
                      <a:alpha val="40000"/>
                    </a:schemeClr>
                  </a:outerShdw>
                </a:effectLst>
                <a:latin typeface="+mj-lt"/>
                <a:ea typeface="+mj-ea"/>
                <a:cs typeface="+mj-cs"/>
              </a:rPr>
              <a:t>Ing. </a:t>
            </a:r>
            <a:r>
              <a:rPr lang="es-MX" sz="3600" b="1" dirty="0" smtClean="0">
                <a:ln w="0"/>
                <a:solidFill>
                  <a:schemeClr val="tx1"/>
                </a:solidFill>
                <a:effectLst>
                  <a:outerShdw blurRad="38100" dist="19050" dir="2700000" algn="tl" rotWithShape="0">
                    <a:schemeClr val="dk1">
                      <a:alpha val="40000"/>
                    </a:schemeClr>
                  </a:outerShdw>
                </a:effectLst>
                <a:latin typeface="+mj-lt"/>
                <a:ea typeface="+mj-ea"/>
                <a:cs typeface="+mj-cs"/>
              </a:rPr>
              <a:t>Alejandro Marin Villamarin</a:t>
            </a:r>
          </a:p>
          <a:p>
            <a:pPr marL="0" lvl="0" indent="0" algn="ctr" rtl="0">
              <a:lnSpc>
                <a:spcPct val="90000"/>
              </a:lnSpc>
              <a:spcBef>
                <a:spcPts val="0"/>
              </a:spcBef>
              <a:spcAft>
                <a:spcPts val="0"/>
              </a:spcAft>
              <a:buNone/>
            </a:pPr>
            <a:r>
              <a:rPr lang="es-MX" sz="3600" b="1" dirty="0" smtClean="0">
                <a:ln w="0"/>
                <a:solidFill>
                  <a:schemeClr val="tx1"/>
                </a:solidFill>
                <a:effectLst>
                  <a:outerShdw blurRad="38100" dist="19050" dir="2700000" algn="tl" rotWithShape="0">
                    <a:schemeClr val="dk1">
                      <a:alpha val="40000"/>
                    </a:schemeClr>
                  </a:outerShdw>
                </a:effectLst>
                <a:latin typeface="+mj-lt"/>
                <a:ea typeface="+mj-ea"/>
                <a:cs typeface="+mj-cs"/>
              </a:rPr>
              <a:t>Docente</a:t>
            </a:r>
            <a:endParaRPr lang="es-MX" sz="3600" b="1" dirty="0" smtClean="0">
              <a:ln w="0"/>
              <a:solidFill>
                <a:schemeClr val="tx1"/>
              </a:solidFill>
              <a:effectLst>
                <a:outerShdw blurRad="38100" dist="19050" dir="2700000" algn="tl" rotWithShape="0">
                  <a:schemeClr val="dk1">
                    <a:alpha val="40000"/>
                  </a:schemeClr>
                </a:outerShdw>
              </a:effectLst>
              <a:latin typeface="+mj-lt"/>
              <a:ea typeface="+mj-ea"/>
              <a:cs typeface="+mj-cs"/>
            </a:endParaRPr>
          </a:p>
        </p:txBody>
      </p:sp>
    </p:spTree>
    <p:extLst>
      <p:ext uri="{BB962C8B-B14F-4D97-AF65-F5344CB8AC3E}">
        <p14:creationId xmlns:p14="http://schemas.microsoft.com/office/powerpoint/2010/main" val="3044550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081905-3A64-48B5-2B7D-384F493AEA9A}"/>
              </a:ext>
            </a:extLst>
          </p:cNvPr>
          <p:cNvSpPr>
            <a:spLocks noGrp="1"/>
          </p:cNvSpPr>
          <p:nvPr>
            <p:ph type="title"/>
          </p:nvPr>
        </p:nvSpPr>
        <p:spPr/>
        <p:txBody>
          <a:bodyPr/>
          <a:lstStyle/>
          <a:p>
            <a:r>
              <a:rPr lang="es-MX" sz="4000" b="1" dirty="0" smtClean="0">
                <a:ln w="0"/>
                <a:effectLst>
                  <a:outerShdw blurRad="38100" dist="19050" dir="2700000" algn="tl" rotWithShape="0">
                    <a:schemeClr val="dk1">
                      <a:alpha val="40000"/>
                    </a:schemeClr>
                  </a:outerShdw>
                </a:effectLst>
              </a:rPr>
              <a:t>¿</a:t>
            </a:r>
            <a:r>
              <a:rPr lang="es-MX" sz="4000" b="1" dirty="0" smtClean="0">
                <a:ln w="0"/>
                <a:effectLst>
                  <a:outerShdw blurRad="38100" dist="19050" dir="2700000" algn="tl" rotWithShape="0">
                    <a:schemeClr val="dk1">
                      <a:alpha val="40000"/>
                    </a:schemeClr>
                  </a:outerShdw>
                </a:effectLst>
              </a:rPr>
              <a:t>Concepto de emprendimiento</a:t>
            </a:r>
            <a:r>
              <a:rPr lang="es-MX" sz="4000" b="1" dirty="0" smtClean="0">
                <a:ln w="0"/>
                <a:effectLst>
                  <a:outerShdw blurRad="38100" dist="19050" dir="2700000" algn="tl" rotWithShape="0">
                    <a:schemeClr val="dk1">
                      <a:alpha val="40000"/>
                    </a:schemeClr>
                  </a:outerShdw>
                </a:effectLst>
              </a:rPr>
              <a:t>?</a:t>
            </a:r>
            <a:endParaRPr lang="es-CO" sz="4000" b="1" dirty="0">
              <a:ln w="0"/>
              <a:effectLst>
                <a:outerShdw blurRad="38100" dist="19050" dir="2700000" algn="tl" rotWithShape="0">
                  <a:schemeClr val="dk1">
                    <a:alpha val="40000"/>
                  </a:schemeClr>
                </a:outerShdw>
              </a:effectLst>
            </a:endParaRPr>
          </a:p>
        </p:txBody>
      </p:sp>
      <p:sp>
        <p:nvSpPr>
          <p:cNvPr id="3" name="Marcador de contenido 2">
            <a:extLst>
              <a:ext uri="{FF2B5EF4-FFF2-40B4-BE49-F238E27FC236}">
                <a16:creationId xmlns:a16="http://schemas.microsoft.com/office/drawing/2014/main" id="{50F8A2AE-4C64-0C0B-116E-8E2A02645543}"/>
              </a:ext>
            </a:extLst>
          </p:cNvPr>
          <p:cNvSpPr>
            <a:spLocks noGrp="1"/>
          </p:cNvSpPr>
          <p:nvPr>
            <p:ph idx="1"/>
          </p:nvPr>
        </p:nvSpPr>
        <p:spPr/>
        <p:txBody>
          <a:bodyPr>
            <a:normAutofit/>
          </a:bodyPr>
          <a:lstStyle/>
          <a:p>
            <a:pPr marL="0" indent="0">
              <a:buNone/>
            </a:pPr>
            <a:r>
              <a:rPr lang="es-CO" dirty="0" smtClean="0"/>
              <a:t>Un emprendimiento es la persona que tiene una </a:t>
            </a:r>
            <a:r>
              <a:rPr lang="es-CO" b="1" dirty="0" smtClean="0"/>
              <a:t>idea, </a:t>
            </a:r>
            <a:r>
              <a:rPr lang="es-CO" dirty="0" smtClean="0"/>
              <a:t>o que sabe descubrir una idea, que puede identificar una oportunidad, que la convierte en un proyecto concreto y especifico, que identifica y organiza los recursos que necesita para llevarla a cabo, claro esta, para hacerla una realidad rentable.</a:t>
            </a:r>
          </a:p>
          <a:p>
            <a:pPr marL="0" indent="0">
              <a:buNone/>
            </a:pPr>
            <a:endParaRPr lang="es-CO" dirty="0" smtClean="0"/>
          </a:p>
          <a:p>
            <a:pPr marL="0" indent="0">
              <a:buNone/>
            </a:pPr>
            <a:endParaRPr lang="es-CO" b="1" dirty="0"/>
          </a:p>
          <a:p>
            <a:pPr marL="0" indent="0">
              <a:buNone/>
            </a:pPr>
            <a:endParaRPr lang="es-CO" b="1" dirty="0"/>
          </a:p>
        </p:txBody>
      </p:sp>
      <p:pic>
        <p:nvPicPr>
          <p:cNvPr id="1028" name="Picture 4" descr="La economía plateada, un mercado de nuevas oportunidades"/>
          <p:cNvPicPr>
            <a:picLocks noChangeAspect="1" noChangeArrowheads="1"/>
          </p:cNvPicPr>
          <p:nvPr/>
        </p:nvPicPr>
        <p:blipFill rotWithShape="1">
          <a:blip r:embed="rId2">
            <a:extLst>
              <a:ext uri="{28A0092B-C50C-407E-A947-70E740481C1C}">
                <a14:useLocalDpi xmlns:a14="http://schemas.microsoft.com/office/drawing/2010/main" val="0"/>
              </a:ext>
            </a:extLst>
          </a:blip>
          <a:srcRect r="12620"/>
          <a:stretch/>
        </p:blipFill>
        <p:spPr bwMode="auto">
          <a:xfrm>
            <a:off x="5853547" y="3509796"/>
            <a:ext cx="5036126" cy="2522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186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effectLst>
                  <a:outerShdw blurRad="38100" dist="38100" dir="2700000" algn="tl">
                    <a:srgbClr val="000000">
                      <a:alpha val="43137"/>
                    </a:srgbClr>
                  </a:outerShdw>
                </a:effectLst>
              </a:rPr>
              <a:t>Valores y virtudes del emprendedor</a:t>
            </a:r>
            <a:endParaRPr lang="en-US"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p:txBody>
          <a:bodyPr/>
          <a:lstStyle/>
          <a:p>
            <a:r>
              <a:rPr lang="es-MX" dirty="0" smtClean="0"/>
              <a:t>Honestidad</a:t>
            </a:r>
          </a:p>
          <a:p>
            <a:r>
              <a:rPr lang="es-MX" dirty="0" smtClean="0"/>
              <a:t>Solidaridad</a:t>
            </a:r>
          </a:p>
          <a:p>
            <a:r>
              <a:rPr lang="es-MX" dirty="0" smtClean="0"/>
              <a:t>Responsabilidad </a:t>
            </a:r>
          </a:p>
          <a:p>
            <a:r>
              <a:rPr lang="es-MX" dirty="0" smtClean="0"/>
              <a:t>Amistad</a:t>
            </a:r>
          </a:p>
          <a:p>
            <a:r>
              <a:rPr lang="es-MX" dirty="0" smtClean="0"/>
              <a:t>Ética</a:t>
            </a:r>
            <a:endParaRPr lang="en-US" dirty="0"/>
          </a:p>
        </p:txBody>
      </p:sp>
      <p:pic>
        <p:nvPicPr>
          <p:cNvPr id="2052" name="Picture 4" descr="Valores&#10;Emprendedores&#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0518" y="1690688"/>
            <a:ext cx="5469371" cy="4102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3902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El conocimiento y las cualidades que debe poseer un emprendedor:</a:t>
            </a:r>
            <a:endParaRPr lang="en-US" dirty="0"/>
          </a:p>
        </p:txBody>
      </p:sp>
      <p:sp>
        <p:nvSpPr>
          <p:cNvPr id="3" name="Marcador de contenido 2"/>
          <p:cNvSpPr>
            <a:spLocks noGrp="1"/>
          </p:cNvSpPr>
          <p:nvPr>
            <p:ph sz="half" idx="2"/>
          </p:nvPr>
        </p:nvSpPr>
        <p:spPr>
          <a:xfrm>
            <a:off x="839788" y="1911927"/>
            <a:ext cx="5157787" cy="4277736"/>
          </a:xfrm>
        </p:spPr>
        <p:txBody>
          <a:bodyPr>
            <a:normAutofit fontScale="92500" lnSpcReduction="10000"/>
          </a:bodyPr>
          <a:lstStyle/>
          <a:p>
            <a:r>
              <a:rPr lang="es-MX" dirty="0" smtClean="0"/>
              <a:t>Creatividad</a:t>
            </a:r>
          </a:p>
          <a:p>
            <a:r>
              <a:rPr lang="es-MX" dirty="0" smtClean="0"/>
              <a:t>Innovación</a:t>
            </a:r>
          </a:p>
          <a:p>
            <a:r>
              <a:rPr lang="es-MX" dirty="0" smtClean="0"/>
              <a:t>Visión de futuro</a:t>
            </a:r>
          </a:p>
          <a:p>
            <a:r>
              <a:rPr lang="es-MX" dirty="0" smtClean="0"/>
              <a:t>Autonomía</a:t>
            </a:r>
          </a:p>
          <a:p>
            <a:r>
              <a:rPr lang="es-MX" dirty="0" smtClean="0"/>
              <a:t>Iniciativa</a:t>
            </a:r>
          </a:p>
          <a:p>
            <a:r>
              <a:rPr lang="es-MX" dirty="0" smtClean="0"/>
              <a:t>Trabajo en Equipo</a:t>
            </a:r>
          </a:p>
          <a:p>
            <a:r>
              <a:rPr lang="es-MX" dirty="0" smtClean="0"/>
              <a:t>Proactivo</a:t>
            </a:r>
          </a:p>
          <a:p>
            <a:r>
              <a:rPr lang="es-MX" dirty="0" smtClean="0"/>
              <a:t>Confianza en si mismo</a:t>
            </a:r>
          </a:p>
          <a:p>
            <a:r>
              <a:rPr lang="es-MX" dirty="0" smtClean="0"/>
              <a:t>Perseverancia</a:t>
            </a:r>
            <a:endParaRPr lang="en-US" dirty="0"/>
          </a:p>
        </p:txBody>
      </p:sp>
      <p:sp>
        <p:nvSpPr>
          <p:cNvPr id="6" name="Marcador de contenido 5"/>
          <p:cNvSpPr>
            <a:spLocks noGrp="1"/>
          </p:cNvSpPr>
          <p:nvPr>
            <p:ph sz="quarter" idx="4"/>
          </p:nvPr>
        </p:nvSpPr>
        <p:spPr>
          <a:xfrm>
            <a:off x="6172200" y="1911927"/>
            <a:ext cx="5183188" cy="4277736"/>
          </a:xfrm>
        </p:spPr>
        <p:txBody>
          <a:bodyPr>
            <a:normAutofit/>
          </a:bodyPr>
          <a:lstStyle/>
          <a:p>
            <a:r>
              <a:rPr lang="es-MX" sz="2600" dirty="0" smtClean="0"/>
              <a:t>Mente abierta a cambio tecnológicos</a:t>
            </a:r>
          </a:p>
          <a:p>
            <a:r>
              <a:rPr lang="es-MX" sz="2600" dirty="0" smtClean="0"/>
              <a:t>Tolerancia ante la incertidumbre y la ambigüedad</a:t>
            </a:r>
          </a:p>
          <a:p>
            <a:r>
              <a:rPr lang="es-MX" sz="2600" dirty="0" smtClean="0"/>
              <a:t>Disciplina</a:t>
            </a:r>
          </a:p>
          <a:p>
            <a:r>
              <a:rPr lang="es-MX" sz="2600" dirty="0" smtClean="0"/>
              <a:t>Responsabilidad</a:t>
            </a:r>
          </a:p>
          <a:p>
            <a:r>
              <a:rPr lang="es-MX" sz="2600" dirty="0" smtClean="0"/>
              <a:t>Sentido Critico</a:t>
            </a:r>
          </a:p>
          <a:p>
            <a:r>
              <a:rPr lang="es-MX" sz="2600" dirty="0" smtClean="0"/>
              <a:t>Capacidad para asumir riesgos</a:t>
            </a:r>
          </a:p>
          <a:p>
            <a:endParaRPr lang="en-US" sz="2600" dirty="0"/>
          </a:p>
        </p:txBody>
      </p:sp>
    </p:spTree>
    <p:extLst>
      <p:ext uri="{BB962C8B-B14F-4D97-AF65-F5344CB8AC3E}">
        <p14:creationId xmlns:p14="http://schemas.microsoft.com/office/powerpoint/2010/main" val="66445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ctrTitle"/>
          </p:nvPr>
        </p:nvSpPr>
        <p:spPr/>
        <p:txBody>
          <a:bodyPr/>
          <a:lstStyle/>
          <a:p>
            <a:r>
              <a:rPr lang="es-MX" dirty="0" smtClean="0"/>
              <a:t>ADMINISTRACION EN EMPRENDIMIENTO</a:t>
            </a:r>
            <a:endParaRPr lang="en-US" dirty="0"/>
          </a:p>
        </p:txBody>
      </p:sp>
      <p:sp>
        <p:nvSpPr>
          <p:cNvPr id="8" name="Subtítulo 7"/>
          <p:cNvSpPr>
            <a:spLocks noGrp="1"/>
          </p:cNvSpPr>
          <p:nvPr>
            <p:ph type="subTitle" idx="1"/>
          </p:nvPr>
        </p:nvSpPr>
        <p:spPr/>
        <p:txBody>
          <a:bodyPr/>
          <a:lstStyle/>
          <a:p>
            <a:endParaRPr lang="es-MX" dirty="0" smtClean="0"/>
          </a:p>
          <a:p>
            <a:r>
              <a:rPr lang="es-MX" dirty="0" smtClean="0"/>
              <a:t>“Estrategia fundamental </a:t>
            </a:r>
            <a:r>
              <a:rPr lang="es-MX" dirty="0"/>
              <a:t>para el éxito </a:t>
            </a:r>
            <a:r>
              <a:rPr lang="es-MX" dirty="0" smtClean="0"/>
              <a:t>empresarial”</a:t>
            </a:r>
            <a:endParaRPr lang="en-US" dirty="0"/>
          </a:p>
        </p:txBody>
      </p:sp>
    </p:spTree>
    <p:extLst>
      <p:ext uri="{BB962C8B-B14F-4D97-AF65-F5344CB8AC3E}">
        <p14:creationId xmlns:p14="http://schemas.microsoft.com/office/powerpoint/2010/main" val="2973323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smtClean="0">
                <a:effectLst>
                  <a:outerShdw blurRad="38100" dist="38100" dir="2700000" algn="tl">
                    <a:srgbClr val="000000">
                      <a:alpha val="43137"/>
                    </a:srgbClr>
                  </a:outerShdw>
                </a:effectLst>
              </a:rPr>
              <a:t>Administración</a:t>
            </a:r>
            <a:endParaRPr lang="en-US"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p:txBody>
          <a:bodyPr/>
          <a:lstStyle/>
          <a:p>
            <a:pPr marL="0" indent="0">
              <a:buNone/>
            </a:pPr>
            <a:r>
              <a:rPr lang="es-MX" dirty="0"/>
              <a:t>El proceso </a:t>
            </a:r>
            <a:r>
              <a:rPr lang="es-MX" dirty="0" smtClean="0"/>
              <a:t>administrativo tiene </a:t>
            </a:r>
            <a:r>
              <a:rPr lang="es-MX" dirty="0"/>
              <a:t>como finalidad marcar la pauta dentro de tu organización, con el fin de establecer el rumbo de cómo se </a:t>
            </a:r>
            <a:r>
              <a:rPr lang="es-MX" dirty="0" smtClean="0"/>
              <a:t>conducirá el negocio.</a:t>
            </a:r>
            <a:endParaRPr lang="en-US" dirty="0"/>
          </a:p>
        </p:txBody>
      </p:sp>
      <p:pic>
        <p:nvPicPr>
          <p:cNvPr id="3076" name="Picture 4" descr="Emprendedor: Todo lo que debes saber sobre el proceso administrativ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1248" y="2795930"/>
            <a:ext cx="5067589" cy="3381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288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Elementos del proceso administrativo</a:t>
            </a:r>
            <a:endParaRPr lang="en-US" dirty="0"/>
          </a:p>
        </p:txBody>
      </p:sp>
      <p:sp>
        <p:nvSpPr>
          <p:cNvPr id="3" name="Marcador de contenido 2"/>
          <p:cNvSpPr>
            <a:spLocks noGrp="1"/>
          </p:cNvSpPr>
          <p:nvPr>
            <p:ph idx="1"/>
          </p:nvPr>
        </p:nvSpPr>
        <p:spPr/>
        <p:txBody>
          <a:bodyPr/>
          <a:lstStyle/>
          <a:p>
            <a:pPr fontAlgn="base"/>
            <a:r>
              <a:rPr lang="es-MX" dirty="0"/>
              <a:t>Elementos </a:t>
            </a:r>
            <a:r>
              <a:rPr lang="es-MX" dirty="0" smtClean="0"/>
              <a:t>de </a:t>
            </a:r>
            <a:r>
              <a:rPr lang="es-MX" dirty="0"/>
              <a:t>estructura.</a:t>
            </a:r>
          </a:p>
          <a:p>
            <a:pPr fontAlgn="base"/>
            <a:r>
              <a:rPr lang="es-MX" dirty="0"/>
              <a:t>Elementos </a:t>
            </a:r>
            <a:r>
              <a:rPr lang="es-MX" dirty="0" smtClean="0"/>
              <a:t>operativo</a:t>
            </a:r>
            <a:r>
              <a:rPr lang="es-MX" dirty="0"/>
              <a:t>.</a:t>
            </a:r>
          </a:p>
          <a:p>
            <a:pPr fontAlgn="base"/>
            <a:r>
              <a:rPr lang="es-MX" dirty="0"/>
              <a:t>Elementos de producción.</a:t>
            </a:r>
          </a:p>
          <a:p>
            <a:pPr fontAlgn="base"/>
            <a:r>
              <a:rPr lang="es-MX" dirty="0"/>
              <a:t>Elementos humanos.</a:t>
            </a:r>
          </a:p>
          <a:p>
            <a:pPr fontAlgn="base"/>
            <a:r>
              <a:rPr lang="es-MX" dirty="0"/>
              <a:t>Elementos de información.</a:t>
            </a:r>
          </a:p>
          <a:p>
            <a:endParaRPr lang="en-US" dirty="0"/>
          </a:p>
        </p:txBody>
      </p:sp>
      <p:pic>
        <p:nvPicPr>
          <p:cNvPr id="4098" name="Picture 2" descr="¿Qué es Organización Administrativ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4593" y="2014825"/>
            <a:ext cx="5518260" cy="3333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79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sz="4000" dirty="0">
                <a:effectLst>
                  <a:outerShdw blurRad="38100" dist="38100" dir="2700000" algn="tl">
                    <a:srgbClr val="000000">
                      <a:alpha val="43137"/>
                    </a:srgbClr>
                  </a:outerShdw>
                </a:effectLst>
              </a:rPr>
              <a:t>5 etapas del proceso administrativo en las empresas</a:t>
            </a:r>
            <a:r>
              <a:rPr lang="es-MX" dirty="0"/>
              <a:t/>
            </a:r>
            <a:br>
              <a:rPr lang="es-MX" dirty="0"/>
            </a:br>
            <a:endParaRPr lang="en-US" dirty="0"/>
          </a:p>
        </p:txBody>
      </p:sp>
      <p:sp>
        <p:nvSpPr>
          <p:cNvPr id="3" name="Marcador de contenido 2"/>
          <p:cNvSpPr>
            <a:spLocks noGrp="1"/>
          </p:cNvSpPr>
          <p:nvPr>
            <p:ph idx="1"/>
          </p:nvPr>
        </p:nvSpPr>
        <p:spPr/>
        <p:txBody>
          <a:bodyPr/>
          <a:lstStyle/>
          <a:p>
            <a:pPr fontAlgn="base"/>
            <a:r>
              <a:rPr lang="es-MX" sz="3200" dirty="0"/>
              <a:t>Planificación</a:t>
            </a:r>
          </a:p>
          <a:p>
            <a:pPr fontAlgn="base"/>
            <a:r>
              <a:rPr lang="es-MX" sz="3200" dirty="0"/>
              <a:t>Organización</a:t>
            </a:r>
          </a:p>
          <a:p>
            <a:pPr fontAlgn="base"/>
            <a:r>
              <a:rPr lang="es-MX" sz="3200" dirty="0"/>
              <a:t>Dirección</a:t>
            </a:r>
          </a:p>
          <a:p>
            <a:pPr fontAlgn="base"/>
            <a:r>
              <a:rPr lang="es-MX" sz="3200" dirty="0"/>
              <a:t>Integración</a:t>
            </a:r>
          </a:p>
          <a:p>
            <a:pPr fontAlgn="base"/>
            <a:r>
              <a:rPr lang="es-MX" sz="3200" dirty="0"/>
              <a:t>Control</a:t>
            </a:r>
          </a:p>
          <a:p>
            <a:endParaRPr lang="en-US" dirty="0"/>
          </a:p>
        </p:txBody>
      </p:sp>
      <p:pic>
        <p:nvPicPr>
          <p:cNvPr id="5124" name="Picture 4" descr="Etapas del Proceso Administrativo - Negoci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2037" y="1423215"/>
            <a:ext cx="4827865" cy="4464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179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36418" y="0"/>
            <a:ext cx="10515600" cy="4351338"/>
          </a:xfrm>
        </p:spPr>
        <p:txBody>
          <a:bodyPr/>
          <a:lstStyle/>
          <a:p>
            <a:pPr marL="0" indent="0" fontAlgn="base">
              <a:buNone/>
            </a:pPr>
            <a:endParaRPr lang="es-MX" dirty="0" smtClean="0"/>
          </a:p>
          <a:p>
            <a:pPr marL="0" indent="0" fontAlgn="base">
              <a:buNone/>
            </a:pPr>
            <a:endParaRPr lang="es-MX" dirty="0">
              <a:effectLst>
                <a:outerShdw blurRad="38100" dist="38100" dir="2700000" algn="tl">
                  <a:srgbClr val="000000">
                    <a:alpha val="43137"/>
                  </a:srgbClr>
                </a:outerShdw>
              </a:effectLst>
            </a:endParaRPr>
          </a:p>
          <a:p>
            <a:pPr marL="0" indent="0" fontAlgn="base">
              <a:buNone/>
            </a:pPr>
            <a:r>
              <a:rPr lang="es-MX" dirty="0" smtClean="0">
                <a:effectLst>
                  <a:outerShdw blurRad="38100" dist="38100" dir="2700000" algn="tl">
                    <a:srgbClr val="000000">
                      <a:alpha val="43137"/>
                    </a:srgbClr>
                  </a:outerShdw>
                </a:effectLst>
              </a:rPr>
              <a:t>Todo </a:t>
            </a:r>
            <a:r>
              <a:rPr lang="es-MX" dirty="0">
                <a:effectLst>
                  <a:outerShdw blurRad="38100" dist="38100" dir="2700000" algn="tl">
                    <a:srgbClr val="000000">
                      <a:alpha val="43137"/>
                    </a:srgbClr>
                  </a:outerShdw>
                </a:effectLst>
              </a:rPr>
              <a:t>este conjunto de pasos te permitirá llevar a cabo con éxito un proceso administrativo dentro de tu </a:t>
            </a:r>
            <a:r>
              <a:rPr lang="es-MX" dirty="0" smtClean="0">
                <a:effectLst>
                  <a:outerShdw blurRad="38100" dist="38100" dir="2700000" algn="tl">
                    <a:srgbClr val="000000">
                      <a:alpha val="43137"/>
                    </a:srgbClr>
                  </a:outerShdw>
                </a:effectLst>
              </a:rPr>
              <a:t>negocio. </a:t>
            </a:r>
            <a:r>
              <a:rPr lang="es-MX" dirty="0">
                <a:effectLst>
                  <a:outerShdw blurRad="38100" dist="38100" dir="2700000" algn="tl">
                    <a:srgbClr val="000000">
                      <a:alpha val="43137"/>
                    </a:srgbClr>
                  </a:outerShdw>
                </a:effectLst>
              </a:rPr>
              <a:t>Puede ser tan flexible y adaptable a las necesidades o áreas en la que necesite ser implementado o en las que desees tener mayor competitividad y rendimiento de tu capital humano y financiero</a:t>
            </a:r>
            <a:r>
              <a:rPr lang="es-MX" dirty="0"/>
              <a:t>.</a:t>
            </a:r>
          </a:p>
          <a:p>
            <a:endParaRPr lang="en-US" dirty="0"/>
          </a:p>
        </p:txBody>
      </p:sp>
      <p:pic>
        <p:nvPicPr>
          <p:cNvPr id="6146" name="Picture 2" descr="Importancia del proceso administrativo de una empresa – Tests  Administrativ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1491" y="3134807"/>
            <a:ext cx="5929745" cy="3335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483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831850" y="2486819"/>
            <a:ext cx="10515600" cy="2852737"/>
          </a:xfrm>
        </p:spPr>
        <p:txBody>
          <a:bodyPr>
            <a:normAutofit fontScale="90000"/>
          </a:bodyPr>
          <a:lstStyle/>
          <a:p>
            <a:r>
              <a:rPr lang="es-MX" sz="4000" i="1" dirty="0" smtClean="0">
                <a:effectLst>
                  <a:outerShdw blurRad="38100" dist="38100" dir="2700000" algn="tl">
                    <a:srgbClr val="000000">
                      <a:alpha val="43137"/>
                    </a:srgbClr>
                  </a:outerShdw>
                </a:effectLst>
              </a:rPr>
              <a:t>“Lo </a:t>
            </a:r>
            <a:r>
              <a:rPr lang="es-MX" sz="4000" i="1" dirty="0">
                <a:effectLst>
                  <a:outerShdw blurRad="38100" dist="38100" dir="2700000" algn="tl">
                    <a:srgbClr val="000000">
                      <a:alpha val="43137"/>
                    </a:srgbClr>
                  </a:outerShdw>
                </a:effectLst>
              </a:rPr>
              <a:t>más importante es no tener miedo de aprovechar las oportunidades. Recuerda que el mayor fracaso es no intentar. Una vez que encuentres aquello que amas hacer, sé el mejor </a:t>
            </a:r>
            <a:r>
              <a:rPr lang="es-MX" sz="4000" i="1" dirty="0" smtClean="0">
                <a:effectLst>
                  <a:outerShdw blurRad="38100" dist="38100" dir="2700000" algn="tl">
                    <a:srgbClr val="000000">
                      <a:alpha val="43137"/>
                    </a:srgbClr>
                  </a:outerShdw>
                </a:effectLst>
              </a:rPr>
              <a:t>haciéndolo”. </a:t>
            </a:r>
            <a:r>
              <a:rPr lang="es-MX" sz="4000" i="1" dirty="0">
                <a:effectLst>
                  <a:outerShdw blurRad="38100" dist="38100" dir="2700000" algn="tl">
                    <a:srgbClr val="000000">
                      <a:alpha val="43137"/>
                    </a:srgbClr>
                  </a:outerShdw>
                </a:effectLst>
              </a:rPr>
              <a:t>—</a:t>
            </a:r>
            <a:r>
              <a:rPr lang="es-MX" sz="4000" i="1" dirty="0" err="1">
                <a:effectLst>
                  <a:outerShdw blurRad="38100" dist="38100" dir="2700000" algn="tl">
                    <a:srgbClr val="000000">
                      <a:alpha val="43137"/>
                    </a:srgbClr>
                  </a:outerShdw>
                </a:effectLst>
              </a:rPr>
              <a:t>Debbi</a:t>
            </a:r>
            <a:r>
              <a:rPr lang="es-MX" sz="4000" i="1" dirty="0">
                <a:effectLst>
                  <a:outerShdw blurRad="38100" dist="38100" dir="2700000" algn="tl">
                    <a:srgbClr val="000000">
                      <a:alpha val="43137"/>
                    </a:srgbClr>
                  </a:outerShdw>
                </a:effectLst>
              </a:rPr>
              <a:t> </a:t>
            </a:r>
            <a:r>
              <a:rPr lang="es-MX" sz="4000" i="1" dirty="0" err="1">
                <a:effectLst>
                  <a:outerShdw blurRad="38100" dist="38100" dir="2700000" algn="tl">
                    <a:srgbClr val="000000">
                      <a:alpha val="43137"/>
                    </a:srgbClr>
                  </a:outerShdw>
                </a:effectLst>
              </a:rPr>
              <a:t>Fields</a:t>
            </a:r>
            <a:r>
              <a:rPr lang="es-MX" dirty="0"/>
              <a:t/>
            </a:r>
            <a:br>
              <a:rPr lang="es-MX" dirty="0"/>
            </a:br>
            <a:r>
              <a:rPr lang="en-US" dirty="0"/>
              <a:t/>
            </a:r>
            <a:br>
              <a:rPr lang="en-US" dirty="0"/>
            </a:br>
            <a:endParaRPr lang="en-US" dirty="0"/>
          </a:p>
        </p:txBody>
      </p:sp>
      <p:sp>
        <p:nvSpPr>
          <p:cNvPr id="5" name="Marcador de texto 4"/>
          <p:cNvSpPr>
            <a:spLocks noGrp="1"/>
          </p:cNvSpPr>
          <p:nvPr>
            <p:ph type="body" idx="1"/>
          </p:nvPr>
        </p:nvSpPr>
        <p:spPr/>
        <p:txBody>
          <a:bodyPr/>
          <a:lstStyle/>
          <a:p>
            <a:endParaRPr lang="es-MX" dirty="0" smtClean="0"/>
          </a:p>
          <a:p>
            <a:endParaRPr lang="es-MX" dirty="0"/>
          </a:p>
          <a:p>
            <a:r>
              <a:rPr lang="es-MX" dirty="0" smtClean="0"/>
              <a:t>MUCHAS GRACIAS!</a:t>
            </a:r>
            <a:endParaRPr lang="en-US" dirty="0"/>
          </a:p>
        </p:txBody>
      </p:sp>
    </p:spTree>
    <p:extLst>
      <p:ext uri="{BB962C8B-B14F-4D97-AF65-F5344CB8AC3E}">
        <p14:creationId xmlns:p14="http://schemas.microsoft.com/office/powerpoint/2010/main" val="69862429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612</TotalTime>
  <Words>307</Words>
  <Application>Microsoft Office PowerPoint</Application>
  <PresentationFormat>Panorámica</PresentationFormat>
  <Paragraphs>53</Paragraphs>
  <Slides>11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Calibri</vt:lpstr>
      <vt:lpstr>Calibri Light</vt:lpstr>
      <vt:lpstr>Tema de Office</vt:lpstr>
      <vt:lpstr>Presentación de PowerPoint</vt:lpstr>
      <vt:lpstr>Presentación de PowerPoint</vt:lpstr>
      <vt:lpstr>¿Concepto de emprendimiento?</vt:lpstr>
      <vt:lpstr>Valores y virtudes del emprendedor</vt:lpstr>
      <vt:lpstr>El conocimiento y las cualidades que debe poseer un emprendedor:</vt:lpstr>
      <vt:lpstr>ADMINISTRACION EN EMPRENDIMIENTO</vt:lpstr>
      <vt:lpstr>Administración</vt:lpstr>
      <vt:lpstr>Elementos del proceso administrativo</vt:lpstr>
      <vt:lpstr>5 etapas del proceso administrativo en las empresas </vt:lpstr>
      <vt:lpstr>Presentación de PowerPoint</vt:lpstr>
      <vt:lpstr>“Lo más importante es no tener miedo de aprovechar las oportunidades. Recuerda que el mayor fracaso es no intentar. Una vez que encuentres aquello que amas hacer, sé el mejor haciéndolo”. —Debbi Fields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LEONARDO</dc:creator>
  <cp:lastModifiedBy>Usuario</cp:lastModifiedBy>
  <cp:revision>62</cp:revision>
  <dcterms:created xsi:type="dcterms:W3CDTF">2023-12-03T22:17:17Z</dcterms:created>
  <dcterms:modified xsi:type="dcterms:W3CDTF">2023-12-06T09:58:33Z</dcterms:modified>
</cp:coreProperties>
</file>