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4" r:id="rId4"/>
    <p:sldId id="265" r:id="rId5"/>
    <p:sldId id="266" r:id="rId6"/>
    <p:sldId id="267" r:id="rId7"/>
    <p:sldId id="268" r:id="rId8"/>
    <p:sldId id="269" r:id="rId9"/>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341"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11B6E0-57F7-E3A8-F2FF-AC425987BC0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EF6EA4B3-8959-95E1-2332-2E9EE85BAC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A97EC5DD-2680-8D5D-7B55-0BC18565B2B3}"/>
              </a:ext>
            </a:extLst>
          </p:cNvPr>
          <p:cNvSpPr>
            <a:spLocks noGrp="1"/>
          </p:cNvSpPr>
          <p:nvPr>
            <p:ph type="dt" sz="half" idx="10"/>
          </p:nvPr>
        </p:nvSpPr>
        <p:spPr/>
        <p:txBody>
          <a:bodyPr/>
          <a:lstStyle/>
          <a:p>
            <a:fld id="{E77A5127-358F-4995-BCFC-0372F957A465}" type="datetimeFigureOut">
              <a:rPr lang="es-CO" smtClean="0"/>
              <a:t>5/12/2023</a:t>
            </a:fld>
            <a:endParaRPr lang="es-CO"/>
          </a:p>
        </p:txBody>
      </p:sp>
      <p:sp>
        <p:nvSpPr>
          <p:cNvPr id="5" name="Marcador de pie de página 4">
            <a:extLst>
              <a:ext uri="{FF2B5EF4-FFF2-40B4-BE49-F238E27FC236}">
                <a16:creationId xmlns:a16="http://schemas.microsoft.com/office/drawing/2014/main" id="{86C15579-CE29-2C09-8639-4E7FEE3EC927}"/>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5EFA7B5-69D8-0472-0270-EE7F51825BA3}"/>
              </a:ext>
            </a:extLst>
          </p:cNvPr>
          <p:cNvSpPr>
            <a:spLocks noGrp="1"/>
          </p:cNvSpPr>
          <p:nvPr>
            <p:ph type="sldNum" sz="quarter" idx="12"/>
          </p:nvPr>
        </p:nvSpPr>
        <p:spPr/>
        <p:txBody>
          <a:bodyPr/>
          <a:lstStyle/>
          <a:p>
            <a:fld id="{848DF9F8-326D-40C9-8DBF-9DD4F7A79B30}" type="slidenum">
              <a:rPr lang="es-CO" smtClean="0"/>
              <a:t>‹Nº›</a:t>
            </a:fld>
            <a:endParaRPr lang="es-CO"/>
          </a:p>
        </p:txBody>
      </p:sp>
    </p:spTree>
    <p:extLst>
      <p:ext uri="{BB962C8B-B14F-4D97-AF65-F5344CB8AC3E}">
        <p14:creationId xmlns:p14="http://schemas.microsoft.com/office/powerpoint/2010/main" val="543607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42139C-1C96-201B-F007-DABF96E244F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2403AAA5-E1D2-8410-BB4B-7A2CB3BB9D8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6DE8792F-20F3-DE87-8310-A225858F8BF6}"/>
              </a:ext>
            </a:extLst>
          </p:cNvPr>
          <p:cNvSpPr>
            <a:spLocks noGrp="1"/>
          </p:cNvSpPr>
          <p:nvPr>
            <p:ph type="dt" sz="half" idx="10"/>
          </p:nvPr>
        </p:nvSpPr>
        <p:spPr/>
        <p:txBody>
          <a:bodyPr/>
          <a:lstStyle/>
          <a:p>
            <a:fld id="{E77A5127-358F-4995-BCFC-0372F957A465}" type="datetimeFigureOut">
              <a:rPr lang="es-CO" smtClean="0"/>
              <a:t>5/12/2023</a:t>
            </a:fld>
            <a:endParaRPr lang="es-CO"/>
          </a:p>
        </p:txBody>
      </p:sp>
      <p:sp>
        <p:nvSpPr>
          <p:cNvPr id="5" name="Marcador de pie de página 4">
            <a:extLst>
              <a:ext uri="{FF2B5EF4-FFF2-40B4-BE49-F238E27FC236}">
                <a16:creationId xmlns:a16="http://schemas.microsoft.com/office/drawing/2014/main" id="{66348503-EFB5-7986-8227-D490D25A1972}"/>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B9C8B155-1917-9AEF-DB43-BE8CB4E2FA8F}"/>
              </a:ext>
            </a:extLst>
          </p:cNvPr>
          <p:cNvSpPr>
            <a:spLocks noGrp="1"/>
          </p:cNvSpPr>
          <p:nvPr>
            <p:ph type="sldNum" sz="quarter" idx="12"/>
          </p:nvPr>
        </p:nvSpPr>
        <p:spPr/>
        <p:txBody>
          <a:bodyPr/>
          <a:lstStyle/>
          <a:p>
            <a:fld id="{848DF9F8-326D-40C9-8DBF-9DD4F7A79B30}" type="slidenum">
              <a:rPr lang="es-CO" smtClean="0"/>
              <a:t>‹Nº›</a:t>
            </a:fld>
            <a:endParaRPr lang="es-CO"/>
          </a:p>
        </p:txBody>
      </p:sp>
    </p:spTree>
    <p:extLst>
      <p:ext uri="{BB962C8B-B14F-4D97-AF65-F5344CB8AC3E}">
        <p14:creationId xmlns:p14="http://schemas.microsoft.com/office/powerpoint/2010/main" val="3297287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8DD3F3-C9E6-E04F-76B5-11785267D4A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1C9F7D97-00EA-456C-2C8E-5562057185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4B5A38C-0E79-3B05-6106-E54CBCD73F0E}"/>
              </a:ext>
            </a:extLst>
          </p:cNvPr>
          <p:cNvSpPr>
            <a:spLocks noGrp="1"/>
          </p:cNvSpPr>
          <p:nvPr>
            <p:ph type="dt" sz="half" idx="10"/>
          </p:nvPr>
        </p:nvSpPr>
        <p:spPr/>
        <p:txBody>
          <a:bodyPr/>
          <a:lstStyle/>
          <a:p>
            <a:fld id="{E77A5127-358F-4995-BCFC-0372F957A465}" type="datetimeFigureOut">
              <a:rPr lang="es-CO" smtClean="0"/>
              <a:t>5/12/2023</a:t>
            </a:fld>
            <a:endParaRPr lang="es-CO"/>
          </a:p>
        </p:txBody>
      </p:sp>
      <p:sp>
        <p:nvSpPr>
          <p:cNvPr id="5" name="Marcador de pie de página 4">
            <a:extLst>
              <a:ext uri="{FF2B5EF4-FFF2-40B4-BE49-F238E27FC236}">
                <a16:creationId xmlns:a16="http://schemas.microsoft.com/office/drawing/2014/main" id="{A6630B89-583B-A94B-DA22-EE6C4D6A31D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53F9969-4122-A08F-75BE-0F5E4E356060}"/>
              </a:ext>
            </a:extLst>
          </p:cNvPr>
          <p:cNvSpPr>
            <a:spLocks noGrp="1"/>
          </p:cNvSpPr>
          <p:nvPr>
            <p:ph type="sldNum" sz="quarter" idx="12"/>
          </p:nvPr>
        </p:nvSpPr>
        <p:spPr/>
        <p:txBody>
          <a:bodyPr/>
          <a:lstStyle/>
          <a:p>
            <a:fld id="{848DF9F8-326D-40C9-8DBF-9DD4F7A79B30}" type="slidenum">
              <a:rPr lang="es-CO" smtClean="0"/>
              <a:t>‹Nº›</a:t>
            </a:fld>
            <a:endParaRPr lang="es-CO"/>
          </a:p>
        </p:txBody>
      </p:sp>
    </p:spTree>
    <p:extLst>
      <p:ext uri="{BB962C8B-B14F-4D97-AF65-F5344CB8AC3E}">
        <p14:creationId xmlns:p14="http://schemas.microsoft.com/office/powerpoint/2010/main" val="2723797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DA5690-D334-E807-1148-0AE806702ACC}"/>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8FD3C40F-510A-2B82-9F3B-D7E74E4774C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4F923D26-AEE2-6B33-9D3F-D9E99FA0E3E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96DD9408-1B4A-DBB2-43F2-69C77DD8B8F7}"/>
              </a:ext>
            </a:extLst>
          </p:cNvPr>
          <p:cNvSpPr>
            <a:spLocks noGrp="1"/>
          </p:cNvSpPr>
          <p:nvPr>
            <p:ph type="dt" sz="half" idx="10"/>
          </p:nvPr>
        </p:nvSpPr>
        <p:spPr/>
        <p:txBody>
          <a:bodyPr/>
          <a:lstStyle/>
          <a:p>
            <a:fld id="{E77A5127-358F-4995-BCFC-0372F957A465}" type="datetimeFigureOut">
              <a:rPr lang="es-CO" smtClean="0"/>
              <a:t>5/12/2023</a:t>
            </a:fld>
            <a:endParaRPr lang="es-CO"/>
          </a:p>
        </p:txBody>
      </p:sp>
      <p:sp>
        <p:nvSpPr>
          <p:cNvPr id="6" name="Marcador de pie de página 5">
            <a:extLst>
              <a:ext uri="{FF2B5EF4-FFF2-40B4-BE49-F238E27FC236}">
                <a16:creationId xmlns:a16="http://schemas.microsoft.com/office/drawing/2014/main" id="{2A048074-A390-7365-2442-641E2393B2C2}"/>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A4925FB7-04F9-0E5C-65EE-4C16870E6902}"/>
              </a:ext>
            </a:extLst>
          </p:cNvPr>
          <p:cNvSpPr>
            <a:spLocks noGrp="1"/>
          </p:cNvSpPr>
          <p:nvPr>
            <p:ph type="sldNum" sz="quarter" idx="12"/>
          </p:nvPr>
        </p:nvSpPr>
        <p:spPr/>
        <p:txBody>
          <a:bodyPr/>
          <a:lstStyle/>
          <a:p>
            <a:fld id="{848DF9F8-326D-40C9-8DBF-9DD4F7A79B30}" type="slidenum">
              <a:rPr lang="es-CO" smtClean="0"/>
              <a:t>‹Nº›</a:t>
            </a:fld>
            <a:endParaRPr lang="es-CO"/>
          </a:p>
        </p:txBody>
      </p:sp>
    </p:spTree>
    <p:extLst>
      <p:ext uri="{BB962C8B-B14F-4D97-AF65-F5344CB8AC3E}">
        <p14:creationId xmlns:p14="http://schemas.microsoft.com/office/powerpoint/2010/main" val="1758586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EDE73A-B942-FE43-3F03-FB2C5A21451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58596CDA-F968-D811-1D9B-0B5FE1B16D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03D2935-FF54-4EB7-D0D3-7284646D491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8797D687-5EFE-A736-A5BC-F3661AC297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E1F10F5-DB33-90A5-55FD-2A85205ABB5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43BB25DE-AB36-5C9D-74DB-ACCB5EB1A677}"/>
              </a:ext>
            </a:extLst>
          </p:cNvPr>
          <p:cNvSpPr>
            <a:spLocks noGrp="1"/>
          </p:cNvSpPr>
          <p:nvPr>
            <p:ph type="dt" sz="half" idx="10"/>
          </p:nvPr>
        </p:nvSpPr>
        <p:spPr/>
        <p:txBody>
          <a:bodyPr/>
          <a:lstStyle/>
          <a:p>
            <a:fld id="{E77A5127-358F-4995-BCFC-0372F957A465}" type="datetimeFigureOut">
              <a:rPr lang="es-CO" smtClean="0"/>
              <a:t>5/12/2023</a:t>
            </a:fld>
            <a:endParaRPr lang="es-CO"/>
          </a:p>
        </p:txBody>
      </p:sp>
      <p:sp>
        <p:nvSpPr>
          <p:cNvPr id="8" name="Marcador de pie de página 7">
            <a:extLst>
              <a:ext uri="{FF2B5EF4-FFF2-40B4-BE49-F238E27FC236}">
                <a16:creationId xmlns:a16="http://schemas.microsoft.com/office/drawing/2014/main" id="{3E3165AC-7A78-16BF-B6ED-898E7D1AFEC8}"/>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56391640-EF66-EC3D-775B-3B40169ABA65}"/>
              </a:ext>
            </a:extLst>
          </p:cNvPr>
          <p:cNvSpPr>
            <a:spLocks noGrp="1"/>
          </p:cNvSpPr>
          <p:nvPr>
            <p:ph type="sldNum" sz="quarter" idx="12"/>
          </p:nvPr>
        </p:nvSpPr>
        <p:spPr/>
        <p:txBody>
          <a:bodyPr/>
          <a:lstStyle/>
          <a:p>
            <a:fld id="{848DF9F8-326D-40C9-8DBF-9DD4F7A79B30}" type="slidenum">
              <a:rPr lang="es-CO" smtClean="0"/>
              <a:t>‹Nº›</a:t>
            </a:fld>
            <a:endParaRPr lang="es-CO"/>
          </a:p>
        </p:txBody>
      </p:sp>
    </p:spTree>
    <p:extLst>
      <p:ext uri="{BB962C8B-B14F-4D97-AF65-F5344CB8AC3E}">
        <p14:creationId xmlns:p14="http://schemas.microsoft.com/office/powerpoint/2010/main" val="2451354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8078DB-B0A9-B9E4-9929-00494D0F255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E3D0FC32-F5E6-E574-A849-FC969927A5A2}"/>
              </a:ext>
            </a:extLst>
          </p:cNvPr>
          <p:cNvSpPr>
            <a:spLocks noGrp="1"/>
          </p:cNvSpPr>
          <p:nvPr>
            <p:ph type="dt" sz="half" idx="10"/>
          </p:nvPr>
        </p:nvSpPr>
        <p:spPr/>
        <p:txBody>
          <a:bodyPr/>
          <a:lstStyle/>
          <a:p>
            <a:fld id="{E77A5127-358F-4995-BCFC-0372F957A465}" type="datetimeFigureOut">
              <a:rPr lang="es-CO" smtClean="0"/>
              <a:t>5/12/2023</a:t>
            </a:fld>
            <a:endParaRPr lang="es-CO"/>
          </a:p>
        </p:txBody>
      </p:sp>
      <p:sp>
        <p:nvSpPr>
          <p:cNvPr id="4" name="Marcador de pie de página 3">
            <a:extLst>
              <a:ext uri="{FF2B5EF4-FFF2-40B4-BE49-F238E27FC236}">
                <a16:creationId xmlns:a16="http://schemas.microsoft.com/office/drawing/2014/main" id="{010D03CC-C235-376E-7A37-34EE5CD77D6E}"/>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75829547-7982-752C-12B9-D0092CF58668}"/>
              </a:ext>
            </a:extLst>
          </p:cNvPr>
          <p:cNvSpPr>
            <a:spLocks noGrp="1"/>
          </p:cNvSpPr>
          <p:nvPr>
            <p:ph type="sldNum" sz="quarter" idx="12"/>
          </p:nvPr>
        </p:nvSpPr>
        <p:spPr/>
        <p:txBody>
          <a:bodyPr/>
          <a:lstStyle/>
          <a:p>
            <a:fld id="{848DF9F8-326D-40C9-8DBF-9DD4F7A79B30}" type="slidenum">
              <a:rPr lang="es-CO" smtClean="0"/>
              <a:t>‹Nº›</a:t>
            </a:fld>
            <a:endParaRPr lang="es-CO"/>
          </a:p>
        </p:txBody>
      </p:sp>
    </p:spTree>
    <p:extLst>
      <p:ext uri="{BB962C8B-B14F-4D97-AF65-F5344CB8AC3E}">
        <p14:creationId xmlns:p14="http://schemas.microsoft.com/office/powerpoint/2010/main" val="1670595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E49C857-A316-1F74-EA48-D5785F9E803D}"/>
              </a:ext>
            </a:extLst>
          </p:cNvPr>
          <p:cNvSpPr>
            <a:spLocks noGrp="1"/>
          </p:cNvSpPr>
          <p:nvPr>
            <p:ph type="dt" sz="half" idx="10"/>
          </p:nvPr>
        </p:nvSpPr>
        <p:spPr/>
        <p:txBody>
          <a:bodyPr/>
          <a:lstStyle/>
          <a:p>
            <a:fld id="{E77A5127-358F-4995-BCFC-0372F957A465}" type="datetimeFigureOut">
              <a:rPr lang="es-CO" smtClean="0"/>
              <a:t>5/12/2023</a:t>
            </a:fld>
            <a:endParaRPr lang="es-CO"/>
          </a:p>
        </p:txBody>
      </p:sp>
      <p:sp>
        <p:nvSpPr>
          <p:cNvPr id="3" name="Marcador de pie de página 2">
            <a:extLst>
              <a:ext uri="{FF2B5EF4-FFF2-40B4-BE49-F238E27FC236}">
                <a16:creationId xmlns:a16="http://schemas.microsoft.com/office/drawing/2014/main" id="{639EDBE4-DE5F-ED57-F869-06EE1CD38114}"/>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3796AF06-72C0-C655-F244-B38C35CE4BD3}"/>
              </a:ext>
            </a:extLst>
          </p:cNvPr>
          <p:cNvSpPr>
            <a:spLocks noGrp="1"/>
          </p:cNvSpPr>
          <p:nvPr>
            <p:ph type="sldNum" sz="quarter" idx="12"/>
          </p:nvPr>
        </p:nvSpPr>
        <p:spPr/>
        <p:txBody>
          <a:bodyPr/>
          <a:lstStyle/>
          <a:p>
            <a:fld id="{848DF9F8-326D-40C9-8DBF-9DD4F7A79B30}" type="slidenum">
              <a:rPr lang="es-CO" smtClean="0"/>
              <a:t>‹Nº›</a:t>
            </a:fld>
            <a:endParaRPr lang="es-CO"/>
          </a:p>
        </p:txBody>
      </p:sp>
    </p:spTree>
    <p:extLst>
      <p:ext uri="{BB962C8B-B14F-4D97-AF65-F5344CB8AC3E}">
        <p14:creationId xmlns:p14="http://schemas.microsoft.com/office/powerpoint/2010/main" val="2504050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178FCB-2F6B-BDE0-99D8-AE655C78CE2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2B450E65-A914-C5AF-D89A-AD16FAFA04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E728050B-1A77-3671-DE78-806BB6D268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0C1FEC9-10E3-3A10-F85E-BED48AA1FED5}"/>
              </a:ext>
            </a:extLst>
          </p:cNvPr>
          <p:cNvSpPr>
            <a:spLocks noGrp="1"/>
          </p:cNvSpPr>
          <p:nvPr>
            <p:ph type="dt" sz="half" idx="10"/>
          </p:nvPr>
        </p:nvSpPr>
        <p:spPr/>
        <p:txBody>
          <a:bodyPr/>
          <a:lstStyle/>
          <a:p>
            <a:fld id="{E77A5127-358F-4995-BCFC-0372F957A465}" type="datetimeFigureOut">
              <a:rPr lang="es-CO" smtClean="0"/>
              <a:t>5/12/2023</a:t>
            </a:fld>
            <a:endParaRPr lang="es-CO"/>
          </a:p>
        </p:txBody>
      </p:sp>
      <p:sp>
        <p:nvSpPr>
          <p:cNvPr id="6" name="Marcador de pie de página 5">
            <a:extLst>
              <a:ext uri="{FF2B5EF4-FFF2-40B4-BE49-F238E27FC236}">
                <a16:creationId xmlns:a16="http://schemas.microsoft.com/office/drawing/2014/main" id="{CA7837AC-373D-0120-79A2-482DC9CFCC05}"/>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BEDB6B2E-7BCA-990E-9A92-16E235A92587}"/>
              </a:ext>
            </a:extLst>
          </p:cNvPr>
          <p:cNvSpPr>
            <a:spLocks noGrp="1"/>
          </p:cNvSpPr>
          <p:nvPr>
            <p:ph type="sldNum" sz="quarter" idx="12"/>
          </p:nvPr>
        </p:nvSpPr>
        <p:spPr/>
        <p:txBody>
          <a:bodyPr/>
          <a:lstStyle/>
          <a:p>
            <a:fld id="{848DF9F8-326D-40C9-8DBF-9DD4F7A79B30}" type="slidenum">
              <a:rPr lang="es-CO" smtClean="0"/>
              <a:t>‹Nº›</a:t>
            </a:fld>
            <a:endParaRPr lang="es-CO"/>
          </a:p>
        </p:txBody>
      </p:sp>
    </p:spTree>
    <p:extLst>
      <p:ext uri="{BB962C8B-B14F-4D97-AF65-F5344CB8AC3E}">
        <p14:creationId xmlns:p14="http://schemas.microsoft.com/office/powerpoint/2010/main" val="2472827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E7E087-AEAB-8D20-0851-FA1246B8F8B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EBE69AC7-14C6-5897-037D-6F16768B10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0B47582B-EE21-0D0E-81A6-1756EB259C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ACC475D-E1EB-20F3-CEA8-8AC6EB8D309C}"/>
              </a:ext>
            </a:extLst>
          </p:cNvPr>
          <p:cNvSpPr>
            <a:spLocks noGrp="1"/>
          </p:cNvSpPr>
          <p:nvPr>
            <p:ph type="dt" sz="half" idx="10"/>
          </p:nvPr>
        </p:nvSpPr>
        <p:spPr/>
        <p:txBody>
          <a:bodyPr/>
          <a:lstStyle/>
          <a:p>
            <a:fld id="{E77A5127-358F-4995-BCFC-0372F957A465}" type="datetimeFigureOut">
              <a:rPr lang="es-CO" smtClean="0"/>
              <a:t>5/12/2023</a:t>
            </a:fld>
            <a:endParaRPr lang="es-CO"/>
          </a:p>
        </p:txBody>
      </p:sp>
      <p:sp>
        <p:nvSpPr>
          <p:cNvPr id="6" name="Marcador de pie de página 5">
            <a:extLst>
              <a:ext uri="{FF2B5EF4-FFF2-40B4-BE49-F238E27FC236}">
                <a16:creationId xmlns:a16="http://schemas.microsoft.com/office/drawing/2014/main" id="{72682485-9C64-363C-58A7-FE38587A482C}"/>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C03EBCEA-1BC2-AC49-F2D4-9AB1BDC7D75F}"/>
              </a:ext>
            </a:extLst>
          </p:cNvPr>
          <p:cNvSpPr>
            <a:spLocks noGrp="1"/>
          </p:cNvSpPr>
          <p:nvPr>
            <p:ph type="sldNum" sz="quarter" idx="12"/>
          </p:nvPr>
        </p:nvSpPr>
        <p:spPr/>
        <p:txBody>
          <a:bodyPr/>
          <a:lstStyle/>
          <a:p>
            <a:fld id="{848DF9F8-326D-40C9-8DBF-9DD4F7A79B30}" type="slidenum">
              <a:rPr lang="es-CO" smtClean="0"/>
              <a:t>‹Nº›</a:t>
            </a:fld>
            <a:endParaRPr lang="es-CO"/>
          </a:p>
        </p:txBody>
      </p:sp>
    </p:spTree>
    <p:extLst>
      <p:ext uri="{BB962C8B-B14F-4D97-AF65-F5344CB8AC3E}">
        <p14:creationId xmlns:p14="http://schemas.microsoft.com/office/powerpoint/2010/main" val="3646170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446D24-85AA-E55E-3D8F-5E18886DA739}"/>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C445B550-6E4F-C159-2B3B-27D8ABFD81E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20B147A6-B4AC-07A8-67B2-DB464ADDCEEA}"/>
              </a:ext>
            </a:extLst>
          </p:cNvPr>
          <p:cNvSpPr>
            <a:spLocks noGrp="1"/>
          </p:cNvSpPr>
          <p:nvPr>
            <p:ph type="dt" sz="half" idx="10"/>
          </p:nvPr>
        </p:nvSpPr>
        <p:spPr/>
        <p:txBody>
          <a:bodyPr/>
          <a:lstStyle/>
          <a:p>
            <a:fld id="{E77A5127-358F-4995-BCFC-0372F957A465}" type="datetimeFigureOut">
              <a:rPr lang="es-CO" smtClean="0"/>
              <a:t>5/12/2023</a:t>
            </a:fld>
            <a:endParaRPr lang="es-CO"/>
          </a:p>
        </p:txBody>
      </p:sp>
      <p:sp>
        <p:nvSpPr>
          <p:cNvPr id="5" name="Marcador de pie de página 4">
            <a:extLst>
              <a:ext uri="{FF2B5EF4-FFF2-40B4-BE49-F238E27FC236}">
                <a16:creationId xmlns:a16="http://schemas.microsoft.com/office/drawing/2014/main" id="{235DEA13-0C0F-04CF-A38D-BF8D900EBFD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015D64E2-95DE-B15B-0401-FBA167577599}"/>
              </a:ext>
            </a:extLst>
          </p:cNvPr>
          <p:cNvSpPr>
            <a:spLocks noGrp="1"/>
          </p:cNvSpPr>
          <p:nvPr>
            <p:ph type="sldNum" sz="quarter" idx="12"/>
          </p:nvPr>
        </p:nvSpPr>
        <p:spPr/>
        <p:txBody>
          <a:bodyPr/>
          <a:lstStyle/>
          <a:p>
            <a:fld id="{848DF9F8-326D-40C9-8DBF-9DD4F7A79B30}" type="slidenum">
              <a:rPr lang="es-CO" smtClean="0"/>
              <a:t>‹Nº›</a:t>
            </a:fld>
            <a:endParaRPr lang="es-CO"/>
          </a:p>
        </p:txBody>
      </p:sp>
    </p:spTree>
    <p:extLst>
      <p:ext uri="{BB962C8B-B14F-4D97-AF65-F5344CB8AC3E}">
        <p14:creationId xmlns:p14="http://schemas.microsoft.com/office/powerpoint/2010/main" val="106678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674C3D-4C9D-BE8E-175C-72345804CED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9396F1EA-1942-3AA8-216B-3B9EE7492277}"/>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CF4D0F9-F042-B19D-D4E9-C2459E94A53F}"/>
              </a:ext>
            </a:extLst>
          </p:cNvPr>
          <p:cNvSpPr>
            <a:spLocks noGrp="1"/>
          </p:cNvSpPr>
          <p:nvPr>
            <p:ph type="dt" sz="half" idx="10"/>
          </p:nvPr>
        </p:nvSpPr>
        <p:spPr/>
        <p:txBody>
          <a:bodyPr/>
          <a:lstStyle/>
          <a:p>
            <a:fld id="{E77A5127-358F-4995-BCFC-0372F957A465}" type="datetimeFigureOut">
              <a:rPr lang="es-CO" smtClean="0"/>
              <a:t>5/12/2023</a:t>
            </a:fld>
            <a:endParaRPr lang="es-CO"/>
          </a:p>
        </p:txBody>
      </p:sp>
      <p:sp>
        <p:nvSpPr>
          <p:cNvPr id="5" name="Marcador de pie de página 4">
            <a:extLst>
              <a:ext uri="{FF2B5EF4-FFF2-40B4-BE49-F238E27FC236}">
                <a16:creationId xmlns:a16="http://schemas.microsoft.com/office/drawing/2014/main" id="{012A32C5-BE45-63BD-7B39-044BDEF6916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BB4BFD30-6D8D-49AC-76DF-C46F9C3EEE64}"/>
              </a:ext>
            </a:extLst>
          </p:cNvPr>
          <p:cNvSpPr>
            <a:spLocks noGrp="1"/>
          </p:cNvSpPr>
          <p:nvPr>
            <p:ph type="sldNum" sz="quarter" idx="12"/>
          </p:nvPr>
        </p:nvSpPr>
        <p:spPr/>
        <p:txBody>
          <a:bodyPr/>
          <a:lstStyle/>
          <a:p>
            <a:fld id="{848DF9F8-326D-40C9-8DBF-9DD4F7A79B30}" type="slidenum">
              <a:rPr lang="es-CO" smtClean="0"/>
              <a:t>‹Nº›</a:t>
            </a:fld>
            <a:endParaRPr lang="es-CO"/>
          </a:p>
        </p:txBody>
      </p:sp>
    </p:spTree>
    <p:extLst>
      <p:ext uri="{BB962C8B-B14F-4D97-AF65-F5344CB8AC3E}">
        <p14:creationId xmlns:p14="http://schemas.microsoft.com/office/powerpoint/2010/main" val="1822028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79BE79C-2103-AD72-FE46-2B4D2E22B8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21679598-2523-D97D-6E67-3530738BDF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729779DD-6F78-B1F8-7B92-B620647DCC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7A5127-358F-4995-BCFC-0372F957A465}" type="datetimeFigureOut">
              <a:rPr lang="es-CO" smtClean="0"/>
              <a:t>5/12/2023</a:t>
            </a:fld>
            <a:endParaRPr lang="es-CO"/>
          </a:p>
        </p:txBody>
      </p:sp>
      <p:sp>
        <p:nvSpPr>
          <p:cNvPr id="5" name="Marcador de pie de página 4">
            <a:extLst>
              <a:ext uri="{FF2B5EF4-FFF2-40B4-BE49-F238E27FC236}">
                <a16:creationId xmlns:a16="http://schemas.microsoft.com/office/drawing/2014/main" id="{B060AF35-4A11-8A37-5D42-8EB9EBFFD3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552D33BB-8361-55F0-D310-70CF4A5E82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8DF9F8-326D-40C9-8DBF-9DD4F7A79B30}" type="slidenum">
              <a:rPr lang="es-CO" smtClean="0"/>
              <a:t>‹Nº›</a:t>
            </a:fld>
            <a:endParaRPr lang="es-CO"/>
          </a:p>
        </p:txBody>
      </p:sp>
    </p:spTree>
    <p:extLst>
      <p:ext uri="{BB962C8B-B14F-4D97-AF65-F5344CB8AC3E}">
        <p14:creationId xmlns:p14="http://schemas.microsoft.com/office/powerpoint/2010/main" val="32248087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A562F7-DC0B-4688-BEA6-7A09D1766BE0}"/>
              </a:ext>
            </a:extLst>
          </p:cNvPr>
          <p:cNvSpPr txBox="1">
            <a:spLocks/>
          </p:cNvSpPr>
          <p:nvPr/>
        </p:nvSpPr>
        <p:spPr>
          <a:xfrm>
            <a:off x="2277208" y="4229100"/>
            <a:ext cx="7218486" cy="116937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2000" b="1" dirty="0">
                <a:solidFill>
                  <a:schemeClr val="bg1"/>
                </a:solidFill>
                <a:latin typeface="Arial Narrow" panose="020B0606020202030204" pitchFamily="34" charset="0"/>
              </a:rPr>
              <a:t>PLAN DE MARKETING</a:t>
            </a:r>
            <a:br>
              <a:rPr lang="es-CO" sz="2000" b="1" dirty="0">
                <a:solidFill>
                  <a:schemeClr val="bg1"/>
                </a:solidFill>
                <a:latin typeface="Arial Narrow" panose="020B0606020202030204" pitchFamily="34" charset="0"/>
              </a:rPr>
            </a:br>
            <a:r>
              <a:rPr lang="es-CO" sz="2000" b="1" dirty="0">
                <a:solidFill>
                  <a:schemeClr val="bg1"/>
                </a:solidFill>
                <a:latin typeface="Arial Narrow" panose="020B0606020202030204" pitchFamily="34" charset="0"/>
              </a:rPr>
              <a:t>PROYECTO EMPRENDIMIENTO ADÙLTO MAYOR</a:t>
            </a:r>
          </a:p>
        </p:txBody>
      </p:sp>
    </p:spTree>
    <p:extLst>
      <p:ext uri="{BB962C8B-B14F-4D97-AF65-F5344CB8AC3E}">
        <p14:creationId xmlns:p14="http://schemas.microsoft.com/office/powerpoint/2010/main" val="2529901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619720A1-5BB4-43A1-92D5-AF793506E3D7}"/>
              </a:ext>
            </a:extLst>
          </p:cNvPr>
          <p:cNvSpPr/>
          <p:nvPr/>
        </p:nvSpPr>
        <p:spPr>
          <a:xfrm>
            <a:off x="427892" y="1019604"/>
            <a:ext cx="5972908" cy="4616648"/>
          </a:xfrm>
          <a:prstGeom prst="rect">
            <a:avLst/>
          </a:prstGeom>
        </p:spPr>
        <p:txBody>
          <a:bodyPr wrap="square">
            <a:spAutoFit/>
          </a:bodyPr>
          <a:lstStyle/>
          <a:p>
            <a:r>
              <a:rPr lang="es-ES" sz="2400" b="1" dirty="0">
                <a:solidFill>
                  <a:srgbClr val="002060"/>
                </a:solidFill>
                <a:effectLst>
                  <a:outerShdw blurRad="38100" dist="38100" dir="2700000" algn="tl">
                    <a:srgbClr val="000000">
                      <a:alpha val="43137"/>
                    </a:srgbClr>
                  </a:outerShdw>
                </a:effectLst>
              </a:rPr>
              <a:t>1 - ESTABLECER OBJETIVOS Y METAS</a:t>
            </a:r>
          </a:p>
          <a:p>
            <a:endParaRPr lang="es-ES" b="1" dirty="0"/>
          </a:p>
          <a:p>
            <a:pPr algn="just"/>
            <a:r>
              <a:rPr lang="es-ES" dirty="0"/>
              <a:t>Es muy importante tener claro desde el principio qué se quiere lograr. </a:t>
            </a:r>
          </a:p>
          <a:p>
            <a:pPr algn="just"/>
            <a:r>
              <a:rPr lang="es-ES" dirty="0"/>
              <a:t>Al momento de establecer los objetivos de la empresa es muy importante que tener en cuenta: </a:t>
            </a:r>
          </a:p>
          <a:p>
            <a:pPr marL="285750" indent="-285750" algn="just">
              <a:buFont typeface="Arial" panose="020B0604020202020204" pitchFamily="34" charset="0"/>
              <a:buChar char="•"/>
            </a:pPr>
            <a:r>
              <a:rPr lang="es-ES" dirty="0"/>
              <a:t>¿qué capacidad de crecimiento tiene actualmente tu negocio? </a:t>
            </a:r>
          </a:p>
          <a:p>
            <a:pPr marL="285750" indent="-285750" algn="just">
              <a:buFont typeface="Arial" panose="020B0604020202020204" pitchFamily="34" charset="0"/>
              <a:buChar char="•"/>
            </a:pPr>
            <a:r>
              <a:rPr lang="es-ES" dirty="0"/>
              <a:t>¿Cuánto tiempo se tiene disponible para atender el negocio personalmente? </a:t>
            </a:r>
          </a:p>
          <a:p>
            <a:pPr marL="285750" indent="-285750" algn="just">
              <a:buFont typeface="Arial" panose="020B0604020202020204" pitchFamily="34" charset="0"/>
              <a:buChar char="•"/>
            </a:pPr>
            <a:r>
              <a:rPr lang="es-ES" dirty="0"/>
              <a:t>¿Cuánto dinero puedo invertir: en campañas de publicidad, profesionales, herramientas, etc.?</a:t>
            </a:r>
          </a:p>
          <a:p>
            <a:pPr algn="just"/>
            <a:endParaRPr lang="es-ES" dirty="0"/>
          </a:p>
          <a:p>
            <a:pPr algn="just"/>
            <a:r>
              <a:rPr lang="es-ES" b="1" dirty="0"/>
              <a:t>NOTA:</a:t>
            </a:r>
            <a:r>
              <a:rPr lang="es-ES" dirty="0"/>
              <a:t> Pon especial atención en cuanto dinero vas a destinar para cada actividad. Si no tienes retorno de inversión, es que algo estás haciendo mal.</a:t>
            </a:r>
          </a:p>
        </p:txBody>
      </p:sp>
      <p:pic>
        <p:nvPicPr>
          <p:cNvPr id="5" name="Imagen 4">
            <a:extLst>
              <a:ext uri="{FF2B5EF4-FFF2-40B4-BE49-F238E27FC236}">
                <a16:creationId xmlns:a16="http://schemas.microsoft.com/office/drawing/2014/main" id="{88B3CFA2-B0DA-4CDF-8BE4-3AC9D9929F91}"/>
              </a:ext>
            </a:extLst>
          </p:cNvPr>
          <p:cNvPicPr>
            <a:picLocks noChangeAspect="1"/>
          </p:cNvPicPr>
          <p:nvPr/>
        </p:nvPicPr>
        <p:blipFill rotWithShape="1">
          <a:blip r:embed="rId2"/>
          <a:srcRect l="29206" t="17692" r="14616" b="26411"/>
          <a:stretch/>
        </p:blipFill>
        <p:spPr>
          <a:xfrm>
            <a:off x="7014487" y="2206869"/>
            <a:ext cx="4367155" cy="2444262"/>
          </a:xfrm>
          <a:prstGeom prst="rect">
            <a:avLst/>
          </a:prstGeom>
          <a:ln>
            <a:noFill/>
          </a:ln>
          <a:effectLst>
            <a:outerShdw blurRad="292100" dist="139700" dir="2700000" algn="tl" rotWithShape="0">
              <a:srgbClr val="333333">
                <a:alpha val="65000"/>
              </a:srgbClr>
            </a:outerShdw>
          </a:effectLst>
        </p:spPr>
      </p:pic>
      <p:sp>
        <p:nvSpPr>
          <p:cNvPr id="6" name="Rectángulo 5">
            <a:extLst>
              <a:ext uri="{FF2B5EF4-FFF2-40B4-BE49-F238E27FC236}">
                <a16:creationId xmlns:a16="http://schemas.microsoft.com/office/drawing/2014/main" id="{F4407797-AC7B-4A87-A157-170676A49033}"/>
              </a:ext>
            </a:extLst>
          </p:cNvPr>
          <p:cNvSpPr/>
          <p:nvPr/>
        </p:nvSpPr>
        <p:spPr>
          <a:xfrm>
            <a:off x="7514338" y="1344619"/>
            <a:ext cx="3367454" cy="642442"/>
          </a:xfrm>
          <a:prstGeom prst="rect">
            <a:avLst/>
          </a:prstGeom>
        </p:spPr>
        <p:txBody>
          <a:bodyPr wrap="square">
            <a:spAutoFit/>
          </a:bodyPr>
          <a:lstStyle/>
          <a:p>
            <a:pPr algn="ctr"/>
            <a:r>
              <a:rPr lang="es-ES" b="1" dirty="0"/>
              <a:t>Objetivo: Vender las arepas mas deliciosas del barrio</a:t>
            </a:r>
          </a:p>
        </p:txBody>
      </p:sp>
      <p:sp>
        <p:nvSpPr>
          <p:cNvPr id="7" name="Rectángulo 6">
            <a:extLst>
              <a:ext uri="{FF2B5EF4-FFF2-40B4-BE49-F238E27FC236}">
                <a16:creationId xmlns:a16="http://schemas.microsoft.com/office/drawing/2014/main" id="{F855DC68-319A-4E7C-A76E-85AE40625DD6}"/>
              </a:ext>
            </a:extLst>
          </p:cNvPr>
          <p:cNvSpPr/>
          <p:nvPr/>
        </p:nvSpPr>
        <p:spPr>
          <a:xfrm>
            <a:off x="8189234" y="4756639"/>
            <a:ext cx="1876982" cy="369332"/>
          </a:xfrm>
          <a:prstGeom prst="rect">
            <a:avLst/>
          </a:prstGeom>
        </p:spPr>
        <p:txBody>
          <a:bodyPr wrap="square">
            <a:spAutoFit/>
          </a:bodyPr>
          <a:lstStyle/>
          <a:p>
            <a:pPr algn="ctr"/>
            <a:r>
              <a:rPr lang="es-ES" b="1" dirty="0"/>
              <a:t>Arepas Doña Lola</a:t>
            </a:r>
          </a:p>
        </p:txBody>
      </p:sp>
    </p:spTree>
    <p:extLst>
      <p:ext uri="{BB962C8B-B14F-4D97-AF65-F5344CB8AC3E}">
        <p14:creationId xmlns:p14="http://schemas.microsoft.com/office/powerpoint/2010/main" val="2292254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7B03954-221D-49AF-AE66-D17ED429BA36}"/>
              </a:ext>
            </a:extLst>
          </p:cNvPr>
          <p:cNvSpPr/>
          <p:nvPr/>
        </p:nvSpPr>
        <p:spPr>
          <a:xfrm>
            <a:off x="537710" y="1895836"/>
            <a:ext cx="4680440" cy="3508653"/>
          </a:xfrm>
          <a:prstGeom prst="rect">
            <a:avLst/>
          </a:prstGeom>
        </p:spPr>
        <p:txBody>
          <a:bodyPr wrap="square">
            <a:spAutoFit/>
          </a:bodyPr>
          <a:lstStyle/>
          <a:p>
            <a:r>
              <a:rPr lang="es-ES" sz="2400" b="1" dirty="0">
                <a:solidFill>
                  <a:srgbClr val="002060"/>
                </a:solidFill>
                <a:effectLst>
                  <a:outerShdw blurRad="38100" dist="38100" dir="2700000" algn="tl">
                    <a:srgbClr val="000000">
                      <a:alpha val="43137"/>
                    </a:srgbClr>
                  </a:outerShdw>
                </a:effectLst>
              </a:rPr>
              <a:t>2 - ANALIZAR A LA COMPETENCIA</a:t>
            </a:r>
          </a:p>
          <a:p>
            <a:endParaRPr lang="es-ES" b="1" dirty="0"/>
          </a:p>
          <a:p>
            <a:r>
              <a:rPr lang="es-ES" dirty="0"/>
              <a:t>Saber qué están haciendo tus competidores te permite, entre otras cosas: </a:t>
            </a:r>
          </a:p>
          <a:p>
            <a:pPr marL="285750" indent="-285750">
              <a:buFont typeface="Arial" panose="020B0604020202020204" pitchFamily="34" charset="0"/>
              <a:buChar char="•"/>
            </a:pPr>
            <a:r>
              <a:rPr lang="es-ES" dirty="0"/>
              <a:t>Determinar cómo se distribuye el mercado</a:t>
            </a:r>
          </a:p>
          <a:p>
            <a:pPr marL="285750" indent="-285750">
              <a:buFont typeface="Arial" panose="020B0604020202020204" pitchFamily="34" charset="0"/>
              <a:buChar char="•"/>
            </a:pPr>
            <a:r>
              <a:rPr lang="es-ES" dirty="0"/>
              <a:t>Detectar si hay nichos sin explorar o ideas demasiado repetidas.</a:t>
            </a:r>
          </a:p>
          <a:p>
            <a:pPr marL="285750" indent="-285750">
              <a:buFont typeface="Arial" panose="020B0604020202020204" pitchFamily="34" charset="0"/>
              <a:buChar char="•"/>
            </a:pPr>
            <a:r>
              <a:rPr lang="es-ES" dirty="0"/>
              <a:t>Conocer las ventajas y desventajas de tu competidor </a:t>
            </a:r>
          </a:p>
          <a:p>
            <a:pPr marL="285750" indent="-285750">
              <a:buFont typeface="Arial" panose="020B0604020202020204" pitchFamily="34" charset="0"/>
              <a:buChar char="•"/>
            </a:pPr>
            <a:r>
              <a:rPr lang="es-ES" dirty="0"/>
              <a:t>Precio</a:t>
            </a:r>
          </a:p>
          <a:p>
            <a:pPr marL="285750" indent="-285750">
              <a:buFont typeface="Arial" panose="020B0604020202020204" pitchFamily="34" charset="0"/>
              <a:buChar char="•"/>
            </a:pPr>
            <a:r>
              <a:rPr lang="es-ES" dirty="0"/>
              <a:t>Servicio</a:t>
            </a:r>
          </a:p>
          <a:p>
            <a:pPr marL="285750" indent="-285750">
              <a:buFont typeface="Arial" panose="020B0604020202020204" pitchFamily="34" charset="0"/>
              <a:buChar char="•"/>
            </a:pPr>
            <a:r>
              <a:rPr lang="es-ES" dirty="0"/>
              <a:t>Calidad del producto</a:t>
            </a:r>
          </a:p>
        </p:txBody>
      </p:sp>
      <p:pic>
        <p:nvPicPr>
          <p:cNvPr id="5" name="Imagen 4">
            <a:extLst>
              <a:ext uri="{FF2B5EF4-FFF2-40B4-BE49-F238E27FC236}">
                <a16:creationId xmlns:a16="http://schemas.microsoft.com/office/drawing/2014/main" id="{6AEE3C56-A163-483C-8716-F946ADBBEC5C}"/>
              </a:ext>
            </a:extLst>
          </p:cNvPr>
          <p:cNvPicPr>
            <a:picLocks noChangeAspect="1"/>
          </p:cNvPicPr>
          <p:nvPr/>
        </p:nvPicPr>
        <p:blipFill rotWithShape="1">
          <a:blip r:embed="rId2"/>
          <a:srcRect l="56442" t="23846" r="9207" b="28846"/>
          <a:stretch/>
        </p:blipFill>
        <p:spPr>
          <a:xfrm>
            <a:off x="8406396" y="1013923"/>
            <a:ext cx="2663573" cy="2063385"/>
          </a:xfrm>
          <a:prstGeom prst="rect">
            <a:avLst/>
          </a:prstGeom>
          <a:ln>
            <a:noFill/>
          </a:ln>
          <a:effectLst>
            <a:outerShdw blurRad="292100" dist="139700" dir="2700000" algn="tl" rotWithShape="0">
              <a:srgbClr val="333333">
                <a:alpha val="65000"/>
              </a:srgbClr>
            </a:outerShdw>
          </a:effectLst>
        </p:spPr>
      </p:pic>
      <p:pic>
        <p:nvPicPr>
          <p:cNvPr id="6" name="Imagen 5">
            <a:extLst>
              <a:ext uri="{FF2B5EF4-FFF2-40B4-BE49-F238E27FC236}">
                <a16:creationId xmlns:a16="http://schemas.microsoft.com/office/drawing/2014/main" id="{F8F9A636-4125-4F9B-8B93-2A9DE8D6C8FF}"/>
              </a:ext>
            </a:extLst>
          </p:cNvPr>
          <p:cNvPicPr>
            <a:picLocks noChangeAspect="1"/>
          </p:cNvPicPr>
          <p:nvPr/>
        </p:nvPicPr>
        <p:blipFill rotWithShape="1">
          <a:blip r:embed="rId3"/>
          <a:srcRect l="61611" t="23589" r="16201" b="23974"/>
          <a:stretch/>
        </p:blipFill>
        <p:spPr>
          <a:xfrm>
            <a:off x="5758240" y="2296199"/>
            <a:ext cx="2121208" cy="2819847"/>
          </a:xfrm>
          <a:prstGeom prst="rect">
            <a:avLst/>
          </a:prstGeom>
          <a:ln>
            <a:noFill/>
          </a:ln>
          <a:effectLst>
            <a:outerShdw blurRad="292100" dist="139700" dir="2700000" algn="tl" rotWithShape="0">
              <a:srgbClr val="333333">
                <a:alpha val="65000"/>
              </a:srgbClr>
            </a:outerShdw>
          </a:effectLst>
        </p:spPr>
      </p:pic>
      <p:pic>
        <p:nvPicPr>
          <p:cNvPr id="7" name="Imagen 6">
            <a:extLst>
              <a:ext uri="{FF2B5EF4-FFF2-40B4-BE49-F238E27FC236}">
                <a16:creationId xmlns:a16="http://schemas.microsoft.com/office/drawing/2014/main" id="{D3711A47-C1D1-4C3E-8708-A3ACF9256FB0}"/>
              </a:ext>
            </a:extLst>
          </p:cNvPr>
          <p:cNvPicPr>
            <a:picLocks noChangeAspect="1"/>
          </p:cNvPicPr>
          <p:nvPr/>
        </p:nvPicPr>
        <p:blipFill rotWithShape="1">
          <a:blip r:embed="rId4"/>
          <a:srcRect l="57909" t="23589" r="12596" b="25249"/>
          <a:stretch/>
        </p:blipFill>
        <p:spPr>
          <a:xfrm>
            <a:off x="8406396" y="3706123"/>
            <a:ext cx="2696659" cy="2631117"/>
          </a:xfrm>
          <a:prstGeom prst="rect">
            <a:avLst/>
          </a:prstGeom>
          <a:ln>
            <a:noFill/>
          </a:ln>
          <a:effectLst>
            <a:outerShdw blurRad="292100" dist="139700" dir="2700000" algn="tl" rotWithShape="0">
              <a:srgbClr val="333333">
                <a:alpha val="65000"/>
              </a:srgbClr>
            </a:outerShdw>
          </a:effectLst>
        </p:spPr>
      </p:pic>
      <p:sp>
        <p:nvSpPr>
          <p:cNvPr id="8" name="Rectángulo 7">
            <a:extLst>
              <a:ext uri="{FF2B5EF4-FFF2-40B4-BE49-F238E27FC236}">
                <a16:creationId xmlns:a16="http://schemas.microsoft.com/office/drawing/2014/main" id="{51B20378-50BF-4CA4-A8D4-400213333607}"/>
              </a:ext>
            </a:extLst>
          </p:cNvPr>
          <p:cNvSpPr/>
          <p:nvPr/>
        </p:nvSpPr>
        <p:spPr>
          <a:xfrm>
            <a:off x="5648103" y="5281369"/>
            <a:ext cx="1876982" cy="369332"/>
          </a:xfrm>
          <a:prstGeom prst="rect">
            <a:avLst/>
          </a:prstGeom>
        </p:spPr>
        <p:txBody>
          <a:bodyPr wrap="square">
            <a:spAutoFit/>
          </a:bodyPr>
          <a:lstStyle/>
          <a:p>
            <a:pPr algn="ctr"/>
            <a:r>
              <a:rPr lang="es-ES" b="1" dirty="0"/>
              <a:t>Arepas el Cerrito</a:t>
            </a:r>
          </a:p>
        </p:txBody>
      </p:sp>
      <p:sp>
        <p:nvSpPr>
          <p:cNvPr id="9" name="Rectángulo 8">
            <a:extLst>
              <a:ext uri="{FF2B5EF4-FFF2-40B4-BE49-F238E27FC236}">
                <a16:creationId xmlns:a16="http://schemas.microsoft.com/office/drawing/2014/main" id="{4B7323C2-A205-4A5C-9693-BCD9D09D9CFD}"/>
              </a:ext>
            </a:extLst>
          </p:cNvPr>
          <p:cNvSpPr/>
          <p:nvPr/>
        </p:nvSpPr>
        <p:spPr>
          <a:xfrm>
            <a:off x="8320103" y="3244334"/>
            <a:ext cx="1201966" cy="369332"/>
          </a:xfrm>
          <a:prstGeom prst="rect">
            <a:avLst/>
          </a:prstGeom>
        </p:spPr>
        <p:txBody>
          <a:bodyPr wrap="square">
            <a:spAutoFit/>
          </a:bodyPr>
          <a:lstStyle/>
          <a:p>
            <a:pPr algn="ctr"/>
            <a:r>
              <a:rPr lang="es-ES" b="1" dirty="0" err="1"/>
              <a:t>Deliarepas</a:t>
            </a:r>
            <a:endParaRPr lang="es-ES" b="1" dirty="0"/>
          </a:p>
        </p:txBody>
      </p:sp>
      <p:sp>
        <p:nvSpPr>
          <p:cNvPr id="10" name="Rectángulo 9">
            <a:extLst>
              <a:ext uri="{FF2B5EF4-FFF2-40B4-BE49-F238E27FC236}">
                <a16:creationId xmlns:a16="http://schemas.microsoft.com/office/drawing/2014/main" id="{5350B053-7677-436C-85F6-BA5541E26B3F}"/>
              </a:ext>
            </a:extLst>
          </p:cNvPr>
          <p:cNvSpPr/>
          <p:nvPr/>
        </p:nvSpPr>
        <p:spPr>
          <a:xfrm>
            <a:off x="8437984" y="6387716"/>
            <a:ext cx="1835013" cy="369332"/>
          </a:xfrm>
          <a:prstGeom prst="rect">
            <a:avLst/>
          </a:prstGeom>
        </p:spPr>
        <p:txBody>
          <a:bodyPr wrap="square">
            <a:spAutoFit/>
          </a:bodyPr>
          <a:lstStyle/>
          <a:p>
            <a:r>
              <a:rPr lang="es-ES" b="1" dirty="0"/>
              <a:t>Arepas con Todo</a:t>
            </a:r>
          </a:p>
        </p:txBody>
      </p:sp>
    </p:spTree>
    <p:extLst>
      <p:ext uri="{BB962C8B-B14F-4D97-AF65-F5344CB8AC3E}">
        <p14:creationId xmlns:p14="http://schemas.microsoft.com/office/powerpoint/2010/main" val="1450186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0DDACA45-5256-4F3A-943A-9848BDB29C0B}"/>
              </a:ext>
            </a:extLst>
          </p:cNvPr>
          <p:cNvSpPr/>
          <p:nvPr/>
        </p:nvSpPr>
        <p:spPr>
          <a:xfrm>
            <a:off x="674077" y="1210804"/>
            <a:ext cx="4865077" cy="4339650"/>
          </a:xfrm>
          <a:prstGeom prst="rect">
            <a:avLst/>
          </a:prstGeom>
        </p:spPr>
        <p:txBody>
          <a:bodyPr wrap="square">
            <a:spAutoFit/>
          </a:bodyPr>
          <a:lstStyle/>
          <a:p>
            <a:r>
              <a:rPr lang="es-ES" sz="2400" b="1" dirty="0">
                <a:solidFill>
                  <a:srgbClr val="002060"/>
                </a:solidFill>
                <a:effectLst>
                  <a:outerShdw blurRad="38100" dist="38100" dir="2700000" algn="tl">
                    <a:srgbClr val="000000">
                      <a:alpha val="43137"/>
                    </a:srgbClr>
                  </a:outerShdw>
                </a:effectLst>
              </a:rPr>
              <a:t>3- CONOCER A QUIÉN LE HABLAS</a:t>
            </a:r>
          </a:p>
          <a:p>
            <a:endParaRPr lang="es-ES" b="1" dirty="0"/>
          </a:p>
          <a:p>
            <a:pPr algn="just"/>
            <a:r>
              <a:rPr lang="es-ES" dirty="0"/>
              <a:t>Probablemente tengas varios nichos de mercado en mente y quieras llegar a todos al mismo tiempo, en una misma acción y con un mismo mensaje: </a:t>
            </a:r>
          </a:p>
          <a:p>
            <a:pPr algn="just"/>
            <a:r>
              <a:rPr lang="es-ES" dirty="0"/>
              <a:t>Detalla y categoriza a tus potenciales clientes. </a:t>
            </a:r>
          </a:p>
          <a:p>
            <a:pPr algn="just"/>
            <a:r>
              <a:rPr lang="es-ES" dirty="0"/>
              <a:t>Definir para cada uno las mejores formas de contactarlos Trabajar sobre cada uno durante un período de tiempo, te recomienda mínimo unos 3 meses aprox.</a:t>
            </a:r>
          </a:p>
          <a:p>
            <a:pPr algn="just"/>
            <a:r>
              <a:rPr lang="es-ES" dirty="0"/>
              <a:t>Identificar los hábitos de tus consumidores, saber sus gustos y necesidades, al igual que del mercado que piensas atacar. Conocer cualquier tendencia actual es vital para tu negocio.</a:t>
            </a:r>
          </a:p>
        </p:txBody>
      </p:sp>
      <p:pic>
        <p:nvPicPr>
          <p:cNvPr id="5" name="Imagen 4">
            <a:extLst>
              <a:ext uri="{FF2B5EF4-FFF2-40B4-BE49-F238E27FC236}">
                <a16:creationId xmlns:a16="http://schemas.microsoft.com/office/drawing/2014/main" id="{7678493B-509D-423F-9B39-727B415812A4}"/>
              </a:ext>
            </a:extLst>
          </p:cNvPr>
          <p:cNvPicPr>
            <a:picLocks noChangeAspect="1"/>
          </p:cNvPicPr>
          <p:nvPr/>
        </p:nvPicPr>
        <p:blipFill rotWithShape="1">
          <a:blip r:embed="rId2"/>
          <a:srcRect l="15269" t="18940" r="38955" b="17931"/>
          <a:stretch/>
        </p:blipFill>
        <p:spPr>
          <a:xfrm>
            <a:off x="7496971" y="1210804"/>
            <a:ext cx="2859566" cy="2218196"/>
          </a:xfrm>
          <a:prstGeom prst="rect">
            <a:avLst/>
          </a:prstGeom>
        </p:spPr>
      </p:pic>
      <p:pic>
        <p:nvPicPr>
          <p:cNvPr id="6" name="Imagen 5">
            <a:extLst>
              <a:ext uri="{FF2B5EF4-FFF2-40B4-BE49-F238E27FC236}">
                <a16:creationId xmlns:a16="http://schemas.microsoft.com/office/drawing/2014/main" id="{056AE582-F87A-4BA3-9747-157AA3756B6F}"/>
              </a:ext>
            </a:extLst>
          </p:cNvPr>
          <p:cNvPicPr>
            <a:picLocks noChangeAspect="1"/>
          </p:cNvPicPr>
          <p:nvPr/>
        </p:nvPicPr>
        <p:blipFill rotWithShape="1">
          <a:blip r:embed="rId3"/>
          <a:srcRect l="56394" t="23461" r="11298" b="31539"/>
          <a:stretch/>
        </p:blipFill>
        <p:spPr>
          <a:xfrm>
            <a:off x="7496971" y="3914873"/>
            <a:ext cx="2957083" cy="2316821"/>
          </a:xfrm>
          <a:prstGeom prst="rect">
            <a:avLst/>
          </a:prstGeom>
        </p:spPr>
      </p:pic>
      <p:sp>
        <p:nvSpPr>
          <p:cNvPr id="7" name="Rectángulo 6">
            <a:extLst>
              <a:ext uri="{FF2B5EF4-FFF2-40B4-BE49-F238E27FC236}">
                <a16:creationId xmlns:a16="http://schemas.microsoft.com/office/drawing/2014/main" id="{7CB6E8F1-7A29-42C8-9733-C3C700E6D6D2}"/>
              </a:ext>
            </a:extLst>
          </p:cNvPr>
          <p:cNvSpPr/>
          <p:nvPr/>
        </p:nvSpPr>
        <p:spPr>
          <a:xfrm>
            <a:off x="6928339" y="3459760"/>
            <a:ext cx="3835733" cy="369332"/>
          </a:xfrm>
          <a:prstGeom prst="rect">
            <a:avLst/>
          </a:prstGeom>
        </p:spPr>
        <p:txBody>
          <a:bodyPr wrap="square">
            <a:spAutoFit/>
          </a:bodyPr>
          <a:lstStyle/>
          <a:p>
            <a:pPr algn="ctr"/>
            <a:r>
              <a:rPr lang="es-ES" b="1" dirty="0"/>
              <a:t>Los hombres prefieren arepa de huevo</a:t>
            </a:r>
          </a:p>
        </p:txBody>
      </p:sp>
      <p:sp>
        <p:nvSpPr>
          <p:cNvPr id="8" name="Rectángulo 7">
            <a:extLst>
              <a:ext uri="{FF2B5EF4-FFF2-40B4-BE49-F238E27FC236}">
                <a16:creationId xmlns:a16="http://schemas.microsoft.com/office/drawing/2014/main" id="{8A196D67-5078-40E4-98D6-16ACD676C8A2}"/>
              </a:ext>
            </a:extLst>
          </p:cNvPr>
          <p:cNvSpPr/>
          <p:nvPr/>
        </p:nvSpPr>
        <p:spPr>
          <a:xfrm>
            <a:off x="6799015" y="6319617"/>
            <a:ext cx="4255477" cy="369332"/>
          </a:xfrm>
          <a:prstGeom prst="rect">
            <a:avLst/>
          </a:prstGeom>
        </p:spPr>
        <p:txBody>
          <a:bodyPr wrap="square">
            <a:spAutoFit/>
          </a:bodyPr>
          <a:lstStyle/>
          <a:p>
            <a:pPr algn="ctr"/>
            <a:r>
              <a:rPr lang="es-ES" b="1" dirty="0"/>
              <a:t>Las mujeres prefieren variados sabores</a:t>
            </a:r>
          </a:p>
        </p:txBody>
      </p:sp>
    </p:spTree>
    <p:extLst>
      <p:ext uri="{BB962C8B-B14F-4D97-AF65-F5344CB8AC3E}">
        <p14:creationId xmlns:p14="http://schemas.microsoft.com/office/powerpoint/2010/main" val="203276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39C08B0C-5293-411A-AC47-2553812D607C}"/>
              </a:ext>
            </a:extLst>
          </p:cNvPr>
          <p:cNvSpPr/>
          <p:nvPr/>
        </p:nvSpPr>
        <p:spPr>
          <a:xfrm>
            <a:off x="1263161" y="2067195"/>
            <a:ext cx="4372708" cy="3046988"/>
          </a:xfrm>
          <a:prstGeom prst="rect">
            <a:avLst/>
          </a:prstGeom>
        </p:spPr>
        <p:txBody>
          <a:bodyPr wrap="square">
            <a:spAutoFit/>
          </a:bodyPr>
          <a:lstStyle/>
          <a:p>
            <a:pPr algn="just"/>
            <a:r>
              <a:rPr lang="es-ES" sz="2400" b="1" dirty="0">
                <a:solidFill>
                  <a:srgbClr val="002060"/>
                </a:solidFill>
                <a:effectLst>
                  <a:outerShdw blurRad="38100" dist="38100" dir="2700000" algn="tl">
                    <a:srgbClr val="000000">
                      <a:alpha val="43137"/>
                    </a:srgbClr>
                  </a:outerShdw>
                </a:effectLst>
              </a:rPr>
              <a:t>4 - ELEGIR LOS CONCEPTOS CLAVES A TRANSMITIR</a:t>
            </a:r>
          </a:p>
          <a:p>
            <a:pPr algn="just"/>
            <a:endParaRPr lang="es-ES" b="1" dirty="0"/>
          </a:p>
          <a:p>
            <a:pPr algn="just"/>
            <a:r>
              <a:rPr lang="es-ES" dirty="0"/>
              <a:t>Descubrir qué nos diferencia de la competencia y vender esos conceptos en virtudes ante los consumidores y clientes. </a:t>
            </a:r>
          </a:p>
          <a:p>
            <a:pPr algn="just"/>
            <a:r>
              <a:rPr lang="es-ES" dirty="0"/>
              <a:t>Pensar distintas formas en que se pueden expresar las virtudes del negocio; por ejemplo: en una frase, un hashtag, una imagen, un símbolo, un animal, etc.</a:t>
            </a:r>
          </a:p>
        </p:txBody>
      </p:sp>
      <p:pic>
        <p:nvPicPr>
          <p:cNvPr id="5" name="Imagen 4">
            <a:extLst>
              <a:ext uri="{FF2B5EF4-FFF2-40B4-BE49-F238E27FC236}">
                <a16:creationId xmlns:a16="http://schemas.microsoft.com/office/drawing/2014/main" id="{D7459855-9F43-4313-A7D0-70DE6DBC1A36}"/>
              </a:ext>
            </a:extLst>
          </p:cNvPr>
          <p:cNvPicPr>
            <a:picLocks noChangeAspect="1"/>
          </p:cNvPicPr>
          <p:nvPr/>
        </p:nvPicPr>
        <p:blipFill rotWithShape="1">
          <a:blip r:embed="rId2"/>
          <a:srcRect l="59711" t="23461" r="9784" b="23461"/>
          <a:stretch/>
        </p:blipFill>
        <p:spPr>
          <a:xfrm>
            <a:off x="7233140" y="3138909"/>
            <a:ext cx="2532185" cy="2478309"/>
          </a:xfrm>
          <a:prstGeom prst="rect">
            <a:avLst/>
          </a:prstGeom>
        </p:spPr>
      </p:pic>
      <p:pic>
        <p:nvPicPr>
          <p:cNvPr id="6" name="Imagen 5">
            <a:extLst>
              <a:ext uri="{FF2B5EF4-FFF2-40B4-BE49-F238E27FC236}">
                <a16:creationId xmlns:a16="http://schemas.microsoft.com/office/drawing/2014/main" id="{1D38FF92-1510-4984-86DE-A7D465E18368}"/>
              </a:ext>
            </a:extLst>
          </p:cNvPr>
          <p:cNvPicPr>
            <a:picLocks noChangeAspect="1"/>
          </p:cNvPicPr>
          <p:nvPr/>
        </p:nvPicPr>
        <p:blipFill rotWithShape="1">
          <a:blip r:embed="rId3"/>
          <a:srcRect l="65409" t="24231" r="15769" b="43019"/>
          <a:stretch/>
        </p:blipFill>
        <p:spPr>
          <a:xfrm>
            <a:off x="7316666" y="378070"/>
            <a:ext cx="2365132" cy="2314810"/>
          </a:xfrm>
          <a:prstGeom prst="rect">
            <a:avLst/>
          </a:prstGeom>
        </p:spPr>
      </p:pic>
      <p:sp>
        <p:nvSpPr>
          <p:cNvPr id="7" name="Rectángulo 6">
            <a:extLst>
              <a:ext uri="{FF2B5EF4-FFF2-40B4-BE49-F238E27FC236}">
                <a16:creationId xmlns:a16="http://schemas.microsoft.com/office/drawing/2014/main" id="{F8FC3149-9666-4302-8F2A-AF41D7DA91EF}"/>
              </a:ext>
            </a:extLst>
          </p:cNvPr>
          <p:cNvSpPr/>
          <p:nvPr/>
        </p:nvSpPr>
        <p:spPr>
          <a:xfrm>
            <a:off x="7149613" y="2769577"/>
            <a:ext cx="2532185" cy="369332"/>
          </a:xfrm>
          <a:prstGeom prst="rect">
            <a:avLst/>
          </a:prstGeom>
        </p:spPr>
        <p:txBody>
          <a:bodyPr wrap="square">
            <a:spAutoFit/>
          </a:bodyPr>
          <a:lstStyle/>
          <a:p>
            <a:pPr algn="ctr"/>
            <a:r>
              <a:rPr lang="es-ES" b="1" dirty="0"/>
              <a:t>Imagen sin atractivo</a:t>
            </a:r>
          </a:p>
        </p:txBody>
      </p:sp>
      <p:sp>
        <p:nvSpPr>
          <p:cNvPr id="8" name="Rectángulo 7">
            <a:extLst>
              <a:ext uri="{FF2B5EF4-FFF2-40B4-BE49-F238E27FC236}">
                <a16:creationId xmlns:a16="http://schemas.microsoft.com/office/drawing/2014/main" id="{8EBC1C00-A910-41F4-9D5A-572BA81CD1C1}"/>
              </a:ext>
            </a:extLst>
          </p:cNvPr>
          <p:cNvSpPr/>
          <p:nvPr/>
        </p:nvSpPr>
        <p:spPr>
          <a:xfrm>
            <a:off x="7233140" y="5693915"/>
            <a:ext cx="2532185" cy="369332"/>
          </a:xfrm>
          <a:prstGeom prst="rect">
            <a:avLst/>
          </a:prstGeom>
        </p:spPr>
        <p:txBody>
          <a:bodyPr wrap="square">
            <a:spAutoFit/>
          </a:bodyPr>
          <a:lstStyle/>
          <a:p>
            <a:pPr algn="ctr"/>
            <a:r>
              <a:rPr lang="es-ES" b="1" dirty="0"/>
              <a:t>Imagen con atractivo</a:t>
            </a:r>
          </a:p>
        </p:txBody>
      </p:sp>
    </p:spTree>
    <p:extLst>
      <p:ext uri="{BB962C8B-B14F-4D97-AF65-F5344CB8AC3E}">
        <p14:creationId xmlns:p14="http://schemas.microsoft.com/office/powerpoint/2010/main" val="597029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68B2A49-BC8C-4741-AA84-6F5B7601A9EA}"/>
              </a:ext>
            </a:extLst>
          </p:cNvPr>
          <p:cNvSpPr/>
          <p:nvPr/>
        </p:nvSpPr>
        <p:spPr>
          <a:xfrm>
            <a:off x="501588" y="1887976"/>
            <a:ext cx="5190393" cy="3231654"/>
          </a:xfrm>
          <a:prstGeom prst="rect">
            <a:avLst/>
          </a:prstGeom>
        </p:spPr>
        <p:txBody>
          <a:bodyPr wrap="square">
            <a:spAutoFit/>
          </a:bodyPr>
          <a:lstStyle/>
          <a:p>
            <a:pPr algn="just"/>
            <a:r>
              <a:rPr lang="es-ES" sz="2400" b="1" dirty="0">
                <a:solidFill>
                  <a:srgbClr val="002060"/>
                </a:solidFill>
                <a:effectLst>
                  <a:outerShdw blurRad="38100" dist="38100" dir="2700000" algn="tl">
                    <a:srgbClr val="000000">
                      <a:alpha val="43137"/>
                    </a:srgbClr>
                  </a:outerShdw>
                </a:effectLst>
              </a:rPr>
              <a:t>6 - TENER CONSTANCIA Y COHERENCIA</a:t>
            </a:r>
          </a:p>
          <a:p>
            <a:pPr algn="just"/>
            <a:endParaRPr lang="es-ES" b="1" dirty="0"/>
          </a:p>
          <a:p>
            <a:pPr algn="just"/>
            <a:r>
              <a:rPr lang="es-ES" dirty="0"/>
              <a:t>Lo principal es que mantengas las acciones en el tiempo, aunque al principio no veas resultados inmediatos. Para esto es imprescindible armar un calendario o cronograma con todas las tareas que necesitas llevar a cabo.</a:t>
            </a:r>
          </a:p>
          <a:p>
            <a:pPr algn="just"/>
            <a:r>
              <a:rPr lang="es-ES" dirty="0"/>
              <a:t>Y por sobre todo, ¡no te desanimes! Si una acción no tuvo el resultado esperado, </a:t>
            </a:r>
            <a:r>
              <a:rPr lang="es-ES" dirty="0" err="1"/>
              <a:t>probá</a:t>
            </a:r>
            <a:r>
              <a:rPr lang="es-ES" dirty="0"/>
              <a:t> realizarla en un día u horario diferente, por otro medio o de una manera más creativa.</a:t>
            </a:r>
          </a:p>
        </p:txBody>
      </p:sp>
      <p:pic>
        <p:nvPicPr>
          <p:cNvPr id="5" name="Imagen 4">
            <a:extLst>
              <a:ext uri="{FF2B5EF4-FFF2-40B4-BE49-F238E27FC236}">
                <a16:creationId xmlns:a16="http://schemas.microsoft.com/office/drawing/2014/main" id="{A133D13E-4F8D-4466-9B04-9A573FABCA09}"/>
              </a:ext>
            </a:extLst>
          </p:cNvPr>
          <p:cNvPicPr>
            <a:picLocks noChangeAspect="1"/>
          </p:cNvPicPr>
          <p:nvPr/>
        </p:nvPicPr>
        <p:blipFill rotWithShape="1">
          <a:blip r:embed="rId2"/>
          <a:srcRect l="53077" t="37564" r="8124" b="33590"/>
          <a:stretch/>
        </p:blipFill>
        <p:spPr>
          <a:xfrm>
            <a:off x="6096000" y="2255227"/>
            <a:ext cx="5613245" cy="23475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12709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8DE1A7B9-13EA-4AD5-862C-A56901316DF2}"/>
              </a:ext>
            </a:extLst>
          </p:cNvPr>
          <p:cNvSpPr/>
          <p:nvPr/>
        </p:nvSpPr>
        <p:spPr>
          <a:xfrm>
            <a:off x="1192822" y="1419724"/>
            <a:ext cx="9152795" cy="1846659"/>
          </a:xfrm>
          <a:prstGeom prst="rect">
            <a:avLst/>
          </a:prstGeom>
        </p:spPr>
        <p:txBody>
          <a:bodyPr wrap="square">
            <a:spAutoFit/>
          </a:bodyPr>
          <a:lstStyle/>
          <a:p>
            <a:r>
              <a:rPr lang="es-ES" sz="2400" b="1" dirty="0">
                <a:solidFill>
                  <a:srgbClr val="002060"/>
                </a:solidFill>
                <a:effectLst>
                  <a:outerShdw blurRad="38100" dist="38100" dir="2700000" algn="tl">
                    <a:srgbClr val="000000">
                      <a:alpha val="43137"/>
                    </a:srgbClr>
                  </a:outerShdw>
                </a:effectLst>
              </a:rPr>
              <a:t>8 - MEDIR LOS RESULTADOS</a:t>
            </a:r>
          </a:p>
          <a:p>
            <a:endParaRPr lang="es-ES" b="1" dirty="0"/>
          </a:p>
          <a:p>
            <a:pPr algn="just"/>
            <a:r>
              <a:rPr lang="es-ES" dirty="0"/>
              <a:t>Tanto de las acciones individuales que realices como del avance del plan de marketing de una empresa debe de tener un seguimiento, para ello nada mejor que establecer métricas para medir su éxito. Así podremos evaluar fácilmente los resultados y cambiar lo que no te funciona.</a:t>
            </a:r>
          </a:p>
          <a:p>
            <a:endParaRPr lang="es-ES" dirty="0"/>
          </a:p>
        </p:txBody>
      </p:sp>
      <p:pic>
        <p:nvPicPr>
          <p:cNvPr id="5" name="Imagen 4">
            <a:extLst>
              <a:ext uri="{FF2B5EF4-FFF2-40B4-BE49-F238E27FC236}">
                <a16:creationId xmlns:a16="http://schemas.microsoft.com/office/drawing/2014/main" id="{D644BBEF-2158-451C-91C2-71E28FAAE929}"/>
              </a:ext>
            </a:extLst>
          </p:cNvPr>
          <p:cNvPicPr>
            <a:picLocks noChangeAspect="1"/>
          </p:cNvPicPr>
          <p:nvPr/>
        </p:nvPicPr>
        <p:blipFill rotWithShape="1">
          <a:blip r:embed="rId2"/>
          <a:srcRect l="25746" t="16795" r="12451" b="45385"/>
          <a:stretch/>
        </p:blipFill>
        <p:spPr>
          <a:xfrm>
            <a:off x="2099895" y="3266384"/>
            <a:ext cx="7211159" cy="2482254"/>
          </a:xfrm>
          <a:prstGeom prst="rect">
            <a:avLst/>
          </a:prstGeom>
        </p:spPr>
      </p:pic>
      <p:sp>
        <p:nvSpPr>
          <p:cNvPr id="6" name="Rectángulo 5">
            <a:extLst>
              <a:ext uri="{FF2B5EF4-FFF2-40B4-BE49-F238E27FC236}">
                <a16:creationId xmlns:a16="http://schemas.microsoft.com/office/drawing/2014/main" id="{EEEC8755-F990-42F1-AAFD-0B5F6A872BC9}"/>
              </a:ext>
            </a:extLst>
          </p:cNvPr>
          <p:cNvSpPr/>
          <p:nvPr/>
        </p:nvSpPr>
        <p:spPr>
          <a:xfrm>
            <a:off x="2978393" y="5976717"/>
            <a:ext cx="5581651" cy="646331"/>
          </a:xfrm>
          <a:prstGeom prst="rect">
            <a:avLst/>
          </a:prstGeom>
        </p:spPr>
        <p:txBody>
          <a:bodyPr wrap="square">
            <a:spAutoFit/>
          </a:bodyPr>
          <a:lstStyle/>
          <a:p>
            <a:pPr algn="ctr"/>
            <a:r>
              <a:rPr lang="es-ES" b="1" dirty="0"/>
              <a:t>Tener la lupa a mano para corregir nuestros puntos débiles  y mejorar nuestro puntos fuertes</a:t>
            </a:r>
          </a:p>
        </p:txBody>
      </p:sp>
    </p:spTree>
    <p:extLst>
      <p:ext uri="{BB962C8B-B14F-4D97-AF65-F5344CB8AC3E}">
        <p14:creationId xmlns:p14="http://schemas.microsoft.com/office/powerpoint/2010/main" val="253666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F3F721E1-FF5B-4DF6-99FA-2635C286553A}"/>
              </a:ext>
            </a:extLst>
          </p:cNvPr>
          <p:cNvSpPr txBox="1">
            <a:spLocks/>
          </p:cNvSpPr>
          <p:nvPr/>
        </p:nvSpPr>
        <p:spPr>
          <a:xfrm>
            <a:off x="4237892" y="2769576"/>
            <a:ext cx="3332285" cy="112541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4800" b="1" dirty="0">
                <a:solidFill>
                  <a:schemeClr val="accent5">
                    <a:lumMod val="50000"/>
                  </a:schemeClr>
                </a:solidFill>
                <a:latin typeface="Arial Narrow" panose="020B0606020202030204" pitchFamily="34" charset="0"/>
              </a:rPr>
              <a:t>!GRACIAS¡</a:t>
            </a:r>
          </a:p>
        </p:txBody>
      </p:sp>
    </p:spTree>
    <p:extLst>
      <p:ext uri="{BB962C8B-B14F-4D97-AF65-F5344CB8AC3E}">
        <p14:creationId xmlns:p14="http://schemas.microsoft.com/office/powerpoint/2010/main" val="289624613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TotalTime>
  <Words>512</Words>
  <Application>Microsoft Office PowerPoint</Application>
  <PresentationFormat>Panorámica</PresentationFormat>
  <Paragraphs>47</Paragraphs>
  <Slides>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vt:i4>
      </vt:variant>
    </vt:vector>
  </HeadingPairs>
  <TitlesOfParts>
    <vt:vector size="13" baseType="lpstr">
      <vt:lpstr>Arial</vt:lpstr>
      <vt:lpstr>Arial Narrow</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LEONARDO</dc:creator>
  <cp:lastModifiedBy>Asus</cp:lastModifiedBy>
  <cp:revision>7</cp:revision>
  <dcterms:created xsi:type="dcterms:W3CDTF">2023-12-03T22:17:17Z</dcterms:created>
  <dcterms:modified xsi:type="dcterms:W3CDTF">2023-12-05T21:32:29Z</dcterms:modified>
</cp:coreProperties>
</file>